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74" r:id="rId5"/>
    <p:sldId id="275" r:id="rId6"/>
    <p:sldId id="257" r:id="rId7"/>
    <p:sldId id="276" r:id="rId8"/>
    <p:sldId id="259" r:id="rId9"/>
    <p:sldId id="277" r:id="rId10"/>
    <p:sldId id="260" r:id="rId11"/>
    <p:sldId id="261" r:id="rId12"/>
    <p:sldId id="278" r:id="rId13"/>
    <p:sldId id="283" r:id="rId14"/>
    <p:sldId id="264" r:id="rId15"/>
    <p:sldId id="287" r:id="rId16"/>
    <p:sldId id="279" r:id="rId17"/>
    <p:sldId id="263" r:id="rId18"/>
    <p:sldId id="267" r:id="rId19"/>
    <p:sldId id="268" r:id="rId20"/>
    <p:sldId id="269" r:id="rId21"/>
    <p:sldId id="280" r:id="rId22"/>
    <p:sldId id="272" r:id="rId23"/>
    <p:sldId id="281" r:id="rId24"/>
    <p:sldId id="273"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熊仪_aYju7RJj" initials="熊" lastIdx="0" clrIdx="0"/>
  <p:cmAuthor id="1" name="哒哒 熊猫" initials="哒哒" lastIdx="1" clrIdx="0"/>
  <p:cmAuthor id="8" name="yifei" initials="y" lastIdx="1" clrIdx="7"/>
  <p:cmAuthor id="2" name="kingsoft" initials="k" lastIdx="1" clrIdx="1"/>
  <p:cmAuthor id="9" name="ADMIN" initials="A" lastIdx="1" clrIdx="8"/>
  <p:cmAuthor id="3" name="zhouzean" initials="z" lastIdx="1" clrIdx="2"/>
  <p:cmAuthor id="4" name="李鹏飞_6bQfzI3a" initials="李" lastIdx="0" clrIdx="0"/>
  <p:cmAuthor id="5" name="李晓菲_MZFnUzi6" initials="李" lastIdx="0" clrIdx="0"/>
  <p:cmAuthor id="6" name="小珞_QjMfU7FR" initials="小" lastIdx="0" clrIdx="0"/>
  <p:cmAuthor id="2001" name="骆倩怡_Znauj26B" initials="authorId_382814100" lastIdx="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59"/>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commentAuthors" Target="commentAuthors.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3821"/>
            <a:ext cx="12192001" cy="6861821"/>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tags" Target="../tags/tag62.xml"/><Relationship Id="rId18" Type="http://schemas.openxmlformats.org/officeDocument/2006/relationships/tags" Target="../tags/tag61.xml"/><Relationship Id="rId17" Type="http://schemas.openxmlformats.org/officeDocument/2006/relationships/tags" Target="../tags/tag60.xml"/><Relationship Id="rId16" Type="http://schemas.openxmlformats.org/officeDocument/2006/relationships/tags" Target="../tags/tag59.xml"/><Relationship Id="rId15" Type="http://schemas.openxmlformats.org/officeDocument/2006/relationships/tags" Target="../tags/tag58.xml"/><Relationship Id="rId14" Type="http://schemas.openxmlformats.org/officeDocument/2006/relationships/tags" Target="../tags/tag57.xml"/><Relationship Id="rId13" Type="http://schemas.openxmlformats.org/officeDocument/2006/relationships/image" Target="../media/image2.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alphaModFix amt="20000"/>
          </a:blip>
          <a:stretch>
            <a:fillRect t="1000" b="-4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9"/>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tags" Target="../tags/tag105.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9.xml"/><Relationship Id="rId1" Type="http://schemas.openxmlformats.org/officeDocument/2006/relationships/tags" Target="../tags/tag108.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1.xml"/><Relationship Id="rId1" Type="http://schemas.openxmlformats.org/officeDocument/2006/relationships/tags" Target="../tags/tag110.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tags" Target="../tags/tag115.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9" Type="http://schemas.openxmlformats.org/officeDocument/2006/relationships/tags" Target="../tags/tag73.xml"/><Relationship Id="rId8" Type="http://schemas.openxmlformats.org/officeDocument/2006/relationships/tags" Target="../tags/tag72.xml"/><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1" Type="http://schemas.openxmlformats.org/officeDocument/2006/relationships/notesSlide" Target="../notesSlides/notesSlide2.xml"/><Relationship Id="rId30" Type="http://schemas.openxmlformats.org/officeDocument/2006/relationships/slideLayout" Target="../slideLayouts/slideLayout12.xml"/><Relationship Id="rId3" Type="http://schemas.openxmlformats.org/officeDocument/2006/relationships/tags" Target="../tags/tag67.xml"/><Relationship Id="rId29" Type="http://schemas.openxmlformats.org/officeDocument/2006/relationships/tags" Target="../tags/tag93.xml"/><Relationship Id="rId28" Type="http://schemas.openxmlformats.org/officeDocument/2006/relationships/tags" Target="../tags/tag92.xml"/><Relationship Id="rId27" Type="http://schemas.openxmlformats.org/officeDocument/2006/relationships/tags" Target="../tags/tag91.xml"/><Relationship Id="rId26" Type="http://schemas.openxmlformats.org/officeDocument/2006/relationships/tags" Target="../tags/tag90.xml"/><Relationship Id="rId25" Type="http://schemas.openxmlformats.org/officeDocument/2006/relationships/tags" Target="../tags/tag89.xml"/><Relationship Id="rId24" Type="http://schemas.openxmlformats.org/officeDocument/2006/relationships/tags" Target="../tags/tag88.xml"/><Relationship Id="rId23" Type="http://schemas.openxmlformats.org/officeDocument/2006/relationships/tags" Target="../tags/tag87.xml"/><Relationship Id="rId22" Type="http://schemas.openxmlformats.org/officeDocument/2006/relationships/tags" Target="../tags/tag86.xml"/><Relationship Id="rId21" Type="http://schemas.openxmlformats.org/officeDocument/2006/relationships/tags" Target="../tags/tag85.xml"/><Relationship Id="rId20" Type="http://schemas.openxmlformats.org/officeDocument/2006/relationships/tags" Target="../tags/tag84.xml"/><Relationship Id="rId2" Type="http://schemas.openxmlformats.org/officeDocument/2006/relationships/tags" Target="../tags/tag66.xml"/><Relationship Id="rId19" Type="http://schemas.openxmlformats.org/officeDocument/2006/relationships/tags" Target="../tags/tag83.xml"/><Relationship Id="rId18" Type="http://schemas.openxmlformats.org/officeDocument/2006/relationships/tags" Target="../tags/tag82.xml"/><Relationship Id="rId17" Type="http://schemas.openxmlformats.org/officeDocument/2006/relationships/tags" Target="../tags/tag81.xml"/><Relationship Id="rId16" Type="http://schemas.openxmlformats.org/officeDocument/2006/relationships/tags" Target="../tags/tag80.xml"/><Relationship Id="rId15" Type="http://schemas.openxmlformats.org/officeDocument/2006/relationships/tags" Target="../tags/tag79.xml"/><Relationship Id="rId14" Type="http://schemas.openxmlformats.org/officeDocument/2006/relationships/tags" Target="../tags/tag78.xml"/><Relationship Id="rId13" Type="http://schemas.openxmlformats.org/officeDocument/2006/relationships/tags" Target="../tags/tag77.xml"/><Relationship Id="rId12" Type="http://schemas.openxmlformats.org/officeDocument/2006/relationships/tags" Target="../tags/tag76.xml"/><Relationship Id="rId11" Type="http://schemas.openxmlformats.org/officeDocument/2006/relationships/tags" Target="../tags/tag75.xml"/><Relationship Id="rId10" Type="http://schemas.openxmlformats.org/officeDocument/2006/relationships/tags" Target="../tags/tag74.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6.xml"/><Relationship Id="rId2" Type="http://schemas.openxmlformats.org/officeDocument/2006/relationships/tags" Target="../tags/tag125.xml"/><Relationship Id="rId1" Type="http://schemas.openxmlformats.org/officeDocument/2006/relationships/tags" Target="../tags/tag124.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9.xml"/><Relationship Id="rId2" Type="http://schemas.openxmlformats.org/officeDocument/2006/relationships/tags" Target="../tags/tag128.xml"/><Relationship Id="rId1" Type="http://schemas.openxmlformats.org/officeDocument/2006/relationships/tags" Target="../tags/tag12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tags" Target="../tags/tag9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tags" Target="../tags/tag9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4.xml"/><Relationship Id="rId1" Type="http://schemas.openxmlformats.org/officeDocument/2006/relationships/tags" Target="../tags/tag10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398780" y="412115"/>
            <a:ext cx="11113135" cy="2570480"/>
          </a:xfrm>
        </p:spPr>
        <p:txBody>
          <a:bodyPr>
            <a:normAutofit fontScale="90000"/>
          </a:bodyPr>
          <a:p>
            <a:pPr>
              <a:lnSpc>
                <a:spcPct val="150000"/>
              </a:lnSpc>
            </a:pPr>
            <a:r>
              <a:rPr lang="en-US" altLang="zh-CN"/>
              <a:t>Chapter F</a:t>
            </a:r>
            <a:r>
              <a:rPr lang="en-US" altLang="zh-CN"/>
              <a:t>ive</a:t>
            </a:r>
            <a:br>
              <a:rPr lang="en-US" altLang="zh-CN"/>
            </a:br>
            <a:r>
              <a:rPr lang="en-US" altLang="zh-CN"/>
              <a:t>Lesson 9. C</a:t>
            </a:r>
            <a:r>
              <a:rPr lang="en-US" altLang="zh-CN"/>
              <a:t>hinese Mass Media </a:t>
            </a:r>
            <a:endParaRPr lang="en-US" altLang="zh-CN"/>
          </a:p>
        </p:txBody>
      </p:sp>
      <p:sp>
        <p:nvSpPr>
          <p:cNvPr id="3" name="副标题 2"/>
          <p:cNvSpPr>
            <a:spLocks noGrp="1"/>
          </p:cNvSpPr>
          <p:nvPr>
            <p:ph type="subTitle" idx="1"/>
            <p:custDataLst>
              <p:tags r:id="rId2"/>
            </p:custDataLst>
          </p:nvPr>
        </p:nvSpPr>
        <p:spPr/>
        <p:txBody>
          <a:bodyPr>
            <a:normAutofit/>
          </a:bodyPr>
          <a:p>
            <a:r>
              <a:rPr lang="en-US" altLang="zh-CN">
                <a:sym typeface="+mn-ea"/>
              </a:rPr>
              <a:t>An Integrated Course Book for Postgraduate Students </a:t>
            </a:r>
            <a:endParaRPr lang="en-US" altLang="zh-CN">
              <a:sym typeface="+mn-ea"/>
            </a:endParaRPr>
          </a:p>
          <a:p>
            <a:r>
              <a:rPr lang="en-US" altLang="zh-CN">
                <a:sym typeface="+mn-ea"/>
              </a:rPr>
              <a:t>(2nd Ed.) (1)</a:t>
            </a:r>
            <a:endParaRPr lang="zh-CN" altLang="en-US"/>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
        <p:nvSpPr>
          <p:cNvPr id="4" name="日期占位符 3"/>
          <p:cNvSpPr>
            <a:spLocks noGrp="1"/>
          </p:cNvSpPr>
          <p:nvPr>
            <p:ph type="dt" sz="half" idx="10"/>
          </p:nvPr>
        </p:nvSpPr>
        <p:spPr>
          <a:xfrm>
            <a:off x="9282290" y="6314400"/>
            <a:ext cx="2700000" cy="316800"/>
          </a:xfrm>
        </p:spPr>
        <p:txBody>
          <a:bodyPr>
            <a:noAutofit/>
          </a:bodyPr>
          <a:p>
            <a:fld id="{760FBDFE-C587-4B4C-A407-44438C67B59E}" type="datetime1">
              <a:rPr lang="zh-CN" altLang="en-US" sz="2400" smtClean="0"/>
            </a:fld>
            <a:endParaRPr lang="zh-CN" altLang="en-US" sz="2400" smtClean="0"/>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04</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While Reading</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374085" y="214065"/>
            <a:ext cx="10969200" cy="705600"/>
          </a:xfrm>
        </p:spPr>
        <p:txBody>
          <a:bodyPr/>
          <a:p>
            <a:r>
              <a:rPr lang="en-US" altLang="zh-CN"/>
              <a:t>While Reading —Structure</a:t>
            </a:r>
            <a:endParaRPr lang="en-US" altLang="zh-CN"/>
          </a:p>
        </p:txBody>
      </p:sp>
      <p:sp>
        <p:nvSpPr>
          <p:cNvPr id="3" name="内容占位符 2"/>
          <p:cNvSpPr>
            <a:spLocks noGrp="1"/>
          </p:cNvSpPr>
          <p:nvPr>
            <p:ph idx="1"/>
            <p:custDataLst>
              <p:tags r:id="rId2"/>
            </p:custDataLst>
          </p:nvPr>
        </p:nvSpPr>
        <p:spPr>
          <a:xfrm>
            <a:off x="251460" y="837565"/>
            <a:ext cx="11768455" cy="5719445"/>
          </a:xfrm>
        </p:spPr>
        <p:txBody>
          <a:bodyPr>
            <a:noAutofit/>
          </a:bodyPr>
          <a:p>
            <a:pPr marL="0" indent="0">
              <a:buNone/>
            </a:pPr>
            <a:r>
              <a:rPr lang="en-US" altLang="zh-CN" sz="2800" b="1">
                <a:solidFill>
                  <a:schemeClr val="tx1"/>
                </a:solidFill>
                <a:latin typeface="Times New Roman" panose="02020603050405020304" charset="0"/>
                <a:cs typeface="Times New Roman" panose="02020603050405020304" charset="0"/>
              </a:rPr>
              <a:t>Introduction</a:t>
            </a:r>
            <a:r>
              <a:rPr lang="en-US" altLang="zh-CN" sz="2800">
                <a:solidFill>
                  <a:schemeClr val="tx1"/>
                </a:solidFill>
                <a:latin typeface="Times New Roman" panose="02020603050405020304" charset="0"/>
                <a:cs typeface="Times New Roman" panose="02020603050405020304" charset="0"/>
              </a:rPr>
              <a:t> (Paragraph 1)</a:t>
            </a:r>
            <a:endParaRPr lang="en-US" altLang="zh-CN" sz="2800">
              <a:solidFill>
                <a:schemeClr val="tx1"/>
              </a:solidFill>
              <a:latin typeface="Times New Roman" panose="02020603050405020304" charset="0"/>
              <a:cs typeface="Times New Roman" panose="02020603050405020304" charset="0"/>
            </a:endParaRPr>
          </a:p>
          <a:p>
            <a:pPr marL="0" indent="0">
              <a:lnSpc>
                <a:spcPct val="100000"/>
              </a:lnSpc>
              <a:buNone/>
            </a:pPr>
            <a:r>
              <a:rPr lang="en-US" altLang="zh-CN" sz="2400">
                <a:solidFill>
                  <a:schemeClr val="tx1"/>
                </a:solidFill>
                <a:latin typeface="Times New Roman" panose="02020603050405020304" charset="0"/>
                <a:cs typeface="Times New Roman" panose="02020603050405020304" charset="0"/>
              </a:rPr>
              <a:t>Media influence spatial changes, which have political, social, cultural, and economic implications. The concept of space is rarely discussed in Chinese academia.</a:t>
            </a:r>
            <a:endParaRPr lang="en-US" altLang="zh-CN" sz="2400">
              <a:solidFill>
                <a:schemeClr val="tx1"/>
              </a:solidFill>
              <a:latin typeface="Times New Roman" panose="02020603050405020304" charset="0"/>
              <a:cs typeface="Times New Roman" panose="02020603050405020304" charset="0"/>
            </a:endParaRPr>
          </a:p>
          <a:p>
            <a:pPr marL="0" indent="0">
              <a:buNone/>
            </a:pPr>
            <a:r>
              <a:rPr lang="en-US" altLang="zh-CN" sz="2800" b="1">
                <a:solidFill>
                  <a:schemeClr val="tx1"/>
                </a:solidFill>
                <a:latin typeface="Times New Roman" panose="02020603050405020304" charset="0"/>
                <a:cs typeface="Times New Roman" panose="02020603050405020304" charset="0"/>
              </a:rPr>
              <a:t>Western vs. Chinese Concepts of Space</a:t>
            </a:r>
            <a:r>
              <a:rPr lang="en-US" altLang="zh-CN" sz="2800">
                <a:solidFill>
                  <a:schemeClr val="tx1"/>
                </a:solidFill>
                <a:latin typeface="Times New Roman" panose="02020603050405020304" charset="0"/>
                <a:cs typeface="Times New Roman" panose="02020603050405020304" charset="0"/>
              </a:rPr>
              <a:t> (Paragraphs 2-5)</a:t>
            </a:r>
            <a:endParaRPr lang="en-US" altLang="zh-CN" sz="2800">
              <a:solidFill>
                <a:schemeClr val="tx1"/>
              </a:solidFill>
              <a:latin typeface="Times New Roman" panose="02020603050405020304" charset="0"/>
              <a:cs typeface="Times New Roman" panose="02020603050405020304" charset="0"/>
            </a:endParaRPr>
          </a:p>
          <a:p>
            <a:pPr marL="0" indent="0">
              <a:buNone/>
            </a:pPr>
            <a:r>
              <a:rPr lang="en-US" altLang="zh-CN" sz="2800" b="1">
                <a:solidFill>
                  <a:schemeClr val="tx1"/>
                </a:solidFill>
                <a:latin typeface="Times New Roman" panose="02020603050405020304" charset="0"/>
                <a:cs typeface="Times New Roman" panose="02020603050405020304" charset="0"/>
              </a:rPr>
              <a:t>Modern Media and Political Struggles</a:t>
            </a:r>
            <a:r>
              <a:rPr lang="en-US" altLang="zh-CN" sz="2800">
                <a:solidFill>
                  <a:schemeClr val="tx1"/>
                </a:solidFill>
                <a:latin typeface="Times New Roman" panose="02020603050405020304" charset="0"/>
                <a:cs typeface="Times New Roman" panose="02020603050405020304" charset="0"/>
              </a:rPr>
              <a:t> (Paragraphs 6-7)</a:t>
            </a:r>
            <a:endParaRPr lang="en-US" altLang="zh-CN" sz="2800">
              <a:solidFill>
                <a:schemeClr val="tx1"/>
              </a:solidFill>
              <a:latin typeface="Times New Roman" panose="02020603050405020304" charset="0"/>
              <a:cs typeface="Times New Roman" panose="02020603050405020304" charset="0"/>
            </a:endParaRPr>
          </a:p>
          <a:p>
            <a:pPr marL="0" indent="0">
              <a:buNone/>
            </a:pPr>
            <a:r>
              <a:rPr lang="en-US" altLang="zh-CN" sz="2800" b="1">
                <a:solidFill>
                  <a:schemeClr val="tx1"/>
                </a:solidFill>
                <a:latin typeface="Times New Roman" panose="02020603050405020304" charset="0"/>
                <a:cs typeface="Times New Roman" panose="02020603050405020304" charset="0"/>
              </a:rPr>
              <a:t>New Media as a Transformative Force</a:t>
            </a:r>
            <a:r>
              <a:rPr lang="en-US" altLang="zh-CN" sz="2800">
                <a:solidFill>
                  <a:schemeClr val="tx1"/>
                </a:solidFill>
                <a:latin typeface="Times New Roman" panose="02020603050405020304" charset="0"/>
                <a:cs typeface="Times New Roman" panose="02020603050405020304" charset="0"/>
              </a:rPr>
              <a:t> (Paragraphs 8-13)</a:t>
            </a:r>
            <a:endParaRPr lang="en-US" altLang="zh-CN" sz="2800">
              <a:solidFill>
                <a:schemeClr val="tx1"/>
              </a:solidFill>
              <a:latin typeface="Times New Roman" panose="02020603050405020304" charset="0"/>
              <a:cs typeface="Times New Roman" panose="02020603050405020304" charset="0"/>
            </a:endParaRPr>
          </a:p>
          <a:p>
            <a:pPr marL="0" indent="0">
              <a:buNone/>
            </a:pPr>
            <a:r>
              <a:rPr lang="en-US" altLang="zh-CN" sz="2800" b="1">
                <a:solidFill>
                  <a:schemeClr val="tx1"/>
                </a:solidFill>
                <a:latin typeface="Times New Roman" panose="02020603050405020304" charset="0"/>
                <a:cs typeface="Times New Roman" panose="02020603050405020304" charset="0"/>
              </a:rPr>
              <a:t>Conclusion</a:t>
            </a:r>
            <a:r>
              <a:rPr lang="en-US" altLang="zh-CN" sz="2800">
                <a:solidFill>
                  <a:schemeClr val="tx1"/>
                </a:solidFill>
                <a:latin typeface="Times New Roman" panose="02020603050405020304" charset="0"/>
                <a:cs typeface="Times New Roman" panose="02020603050405020304" charset="0"/>
              </a:rPr>
              <a:t> (Implied in Paragraph 13)</a:t>
            </a:r>
            <a:endParaRPr lang="en-US" altLang="zh-CN" sz="2800">
              <a:solidFill>
                <a:schemeClr val="tx1"/>
              </a:solidFill>
              <a:latin typeface="Times New Roman" panose="02020603050405020304" charset="0"/>
              <a:cs typeface="Times New Roman" panose="02020603050405020304" charset="0"/>
            </a:endParaRPr>
          </a:p>
          <a:p>
            <a:pPr marL="0" indent="0">
              <a:lnSpc>
                <a:spcPct val="100000"/>
              </a:lnSpc>
              <a:buNone/>
            </a:pPr>
            <a:r>
              <a:rPr lang="en-US" altLang="zh-CN" sz="2400">
                <a:solidFill>
                  <a:schemeClr val="tx1"/>
                </a:solidFill>
                <a:latin typeface="Times New Roman" panose="02020603050405020304" charset="0"/>
                <a:cs typeface="Times New Roman" panose="02020603050405020304" charset="0"/>
              </a:rPr>
              <a:t>New media foster</a:t>
            </a:r>
            <a:r>
              <a:rPr lang="en-US" altLang="en-US" sz="2400">
                <a:solidFill>
                  <a:schemeClr val="tx1"/>
                </a:solidFill>
                <a:latin typeface="Times New Roman" panose="02020603050405020304" charset="0"/>
                <a:cs typeface="Times New Roman" panose="02020603050405020304" charset="0"/>
              </a:rPr>
              <a:t> </a:t>
            </a:r>
            <a:r>
              <a:rPr lang="en-US" altLang="zh-CN" sz="2400">
                <a:solidFill>
                  <a:schemeClr val="tx1"/>
                </a:solidFill>
                <a:latin typeface="Times New Roman" panose="02020603050405020304" charset="0"/>
                <a:cs typeface="Times New Roman" panose="02020603050405020304" charset="0"/>
              </a:rPr>
              <a:t>communicative and dialogic behaviors, which may lead to new social structures and public spaces, despite varying levels of civility</a:t>
            </a:r>
            <a:r>
              <a:rPr lang="en-US" altLang="zh-CN" sz="2800">
                <a:solidFill>
                  <a:schemeClr val="tx1"/>
                </a:solidFill>
                <a:latin typeface="Times New Roman" panose="02020603050405020304" charset="0"/>
                <a:cs typeface="Times New Roman" panose="02020603050405020304" charset="0"/>
              </a:rPr>
              <a:t>.</a:t>
            </a:r>
            <a:endParaRPr lang="en-US" altLang="zh-CN" sz="28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en-US" altLang="zh-CN">
              <a:solidFill>
                <a:schemeClr val="tx1"/>
              </a:solidFill>
              <a:sym typeface="+mn-ea"/>
            </a:endParaRPr>
          </a:p>
        </p:txBody>
      </p:sp>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custDataLst>
              <p:tags r:id="rId1"/>
            </p:custDataLst>
          </p:nvPr>
        </p:nvSpPr>
        <p:spPr>
          <a:xfrm>
            <a:off x="361950" y="234950"/>
            <a:ext cx="10968990" cy="6161405"/>
          </a:xfrm>
        </p:spPr>
        <p:txBody>
          <a:bodyPr>
            <a:noAutofit/>
          </a:bodyPr>
          <a:p>
            <a:pPr>
              <a:lnSpc>
                <a:spcPct val="150000"/>
              </a:lnSpc>
            </a:pPr>
            <a:r>
              <a:rPr lang="en-US" altLang="zh-CN" sz="2800">
                <a:solidFill>
                  <a:schemeClr val="tx1"/>
                </a:solidFill>
                <a:latin typeface="Times New Roman" panose="02020603050405020304" charset="0"/>
                <a:cs typeface="Times New Roman" panose="02020603050405020304" charset="0"/>
                <a:sym typeface="+mn-ea"/>
              </a:rPr>
              <a:t>Key Phrases</a:t>
            </a:r>
            <a:endParaRPr lang="en-US" altLang="zh-CN" sz="2800">
              <a:solidFill>
                <a:schemeClr val="tx1"/>
              </a:solidFill>
              <a:latin typeface="Times New Roman" panose="02020603050405020304" charset="0"/>
              <a:cs typeface="Times New Roman" panose="02020603050405020304" charset="0"/>
            </a:endParaRPr>
          </a:p>
          <a:p>
            <a:pPr>
              <a:lnSpc>
                <a:spcPct val="150000"/>
              </a:lnSpc>
            </a:pPr>
            <a:r>
              <a:rPr lang="en-US" altLang="zh-CN">
                <a:solidFill>
                  <a:schemeClr val="tx1"/>
                </a:solidFill>
                <a:latin typeface="Times New Roman" panose="02020603050405020304" charset="0"/>
                <a:cs typeface="Times New Roman" panose="02020603050405020304" charset="0"/>
              </a:rPr>
              <a:t>1. Asiatic Production (para. 2)</a:t>
            </a:r>
            <a:r>
              <a:rPr lang="zh-CN" altLang="en-US">
                <a:solidFill>
                  <a:schemeClr val="tx1"/>
                </a:solidFill>
                <a:latin typeface="Times New Roman" panose="02020603050405020304" charset="0"/>
                <a:cs typeface="Times New Roman" panose="02020603050405020304" charset="0"/>
              </a:rPr>
              <a:t>：亚细亚生产方式。最早由马克思提出。以</a:t>
            </a:r>
            <a:r>
              <a:rPr lang="en-US" altLang="zh-CN">
                <a:solidFill>
                  <a:schemeClr val="tx1"/>
                </a:solidFill>
                <a:latin typeface="Times New Roman" panose="02020603050405020304" charset="0"/>
                <a:cs typeface="Times New Roman" panose="02020603050405020304" charset="0"/>
              </a:rPr>
              <a:t>“</a:t>
            </a:r>
            <a:r>
              <a:rPr lang="zh-CN" altLang="en-US">
                <a:solidFill>
                  <a:schemeClr val="tx1"/>
                </a:solidFill>
                <a:latin typeface="Times New Roman" panose="02020603050405020304" charset="0"/>
                <a:cs typeface="Times New Roman" panose="02020603050405020304" charset="0"/>
              </a:rPr>
              <a:t>亚细亚生产方式</a:t>
            </a:r>
            <a:r>
              <a:rPr lang="en-US" altLang="zh-CN">
                <a:solidFill>
                  <a:schemeClr val="tx1"/>
                </a:solidFill>
                <a:latin typeface="Times New Roman" panose="02020603050405020304" charset="0"/>
                <a:cs typeface="Times New Roman" panose="02020603050405020304" charset="0"/>
              </a:rPr>
              <a:t>”</a:t>
            </a:r>
            <a:r>
              <a:rPr lang="zh-CN" altLang="en-US">
                <a:solidFill>
                  <a:schemeClr val="tx1"/>
                </a:solidFill>
                <a:latin typeface="Times New Roman" panose="02020603050405020304" charset="0"/>
                <a:cs typeface="Times New Roman" panose="02020603050405020304" charset="0"/>
              </a:rPr>
              <a:t>为基础的社会是原始社会的最后阶段。其重要特点是土地公有，不允许自由转让。典型的国家有印度和西周前的中国。</a:t>
            </a:r>
            <a:endParaRPr lang="zh-CN" altLang="en-US">
              <a:solidFill>
                <a:schemeClr val="tx1"/>
              </a:solidFill>
              <a:latin typeface="Times New Roman" panose="02020603050405020304" charset="0"/>
              <a:cs typeface="Times New Roman" panose="02020603050405020304" charset="0"/>
            </a:endParaRPr>
          </a:p>
          <a:p>
            <a:pPr>
              <a:lnSpc>
                <a:spcPct val="150000"/>
              </a:lnSpc>
            </a:pPr>
            <a:r>
              <a:rPr lang="en-US" altLang="zh-CN">
                <a:solidFill>
                  <a:schemeClr val="tx1"/>
                </a:solidFill>
                <a:latin typeface="Times New Roman" panose="02020603050405020304" charset="0"/>
                <a:cs typeface="Times New Roman" panose="02020603050405020304" charset="0"/>
              </a:rPr>
              <a:t>2. ancestor cult (para. 2)</a:t>
            </a:r>
            <a:r>
              <a:rPr lang="zh-CN" altLang="en-US">
                <a:solidFill>
                  <a:schemeClr val="tx1"/>
                </a:solidFill>
                <a:latin typeface="Times New Roman" panose="02020603050405020304" charset="0"/>
                <a:cs typeface="Times New Roman" panose="02020603050405020304" charset="0"/>
              </a:rPr>
              <a:t>：祖先崇拜，或敬祖。指儒教（宗法性宗教）的一种习惯，基于死去的祖先的灵魂仍然存在，仍然会影响到现世，并且对子孙的生存状态有影响的信仰。通常崇拜祖先的人们相信去世的祖先会继续保佑自己的后代。</a:t>
            </a:r>
            <a:endParaRPr lang="zh-CN" altLang="en-US">
              <a:solidFill>
                <a:schemeClr val="tx1"/>
              </a:solidFill>
              <a:latin typeface="Times New Roman" panose="02020603050405020304" charset="0"/>
              <a:cs typeface="Times New Roman" panose="02020603050405020304" charset="0"/>
            </a:endParaRPr>
          </a:p>
          <a:p>
            <a:pPr>
              <a:lnSpc>
                <a:spcPct val="150000"/>
              </a:lnSpc>
            </a:pPr>
            <a:r>
              <a:rPr lang="en-US" altLang="zh-CN">
                <a:solidFill>
                  <a:schemeClr val="tx1"/>
                </a:solidFill>
                <a:latin typeface="Times New Roman" panose="02020603050405020304" charset="0"/>
                <a:cs typeface="Times New Roman" panose="02020603050405020304" charset="0"/>
              </a:rPr>
              <a:t>3. the three bonds (para. 2)</a:t>
            </a:r>
            <a:r>
              <a:rPr lang="zh-CN" altLang="en-US">
                <a:solidFill>
                  <a:schemeClr val="tx1"/>
                </a:solidFill>
                <a:latin typeface="Times New Roman" panose="02020603050405020304" charset="0"/>
                <a:cs typeface="Times New Roman" panose="02020603050405020304" charset="0"/>
              </a:rPr>
              <a:t>：三纲。指</a:t>
            </a:r>
            <a:r>
              <a:rPr lang="en-US" altLang="zh-CN">
                <a:solidFill>
                  <a:schemeClr val="tx1"/>
                </a:solidFill>
                <a:latin typeface="Times New Roman" panose="02020603050405020304" charset="0"/>
                <a:cs typeface="Times New Roman" panose="02020603050405020304" charset="0"/>
              </a:rPr>
              <a:t>“</a:t>
            </a:r>
            <a:r>
              <a:rPr lang="zh-CN" altLang="en-US">
                <a:solidFill>
                  <a:schemeClr val="tx1"/>
                </a:solidFill>
                <a:latin typeface="Times New Roman" panose="02020603050405020304" charset="0"/>
                <a:cs typeface="Times New Roman" panose="02020603050405020304" charset="0"/>
              </a:rPr>
              <a:t>君为臣纲，父为子纲，夫为妻纲</a:t>
            </a:r>
            <a:r>
              <a:rPr lang="en-US" altLang="zh-CN">
                <a:solidFill>
                  <a:schemeClr val="tx1"/>
                </a:solidFill>
                <a:latin typeface="Times New Roman" panose="02020603050405020304" charset="0"/>
                <a:cs typeface="Times New Roman" panose="02020603050405020304" charset="0"/>
              </a:rPr>
              <a:t>”</a:t>
            </a:r>
            <a:r>
              <a:rPr lang="zh-CN" altLang="en-US">
                <a:solidFill>
                  <a:schemeClr val="tx1"/>
                </a:solidFill>
                <a:latin typeface="Times New Roman" panose="02020603050405020304" charset="0"/>
                <a:cs typeface="Times New Roman" panose="02020603050405020304" charset="0"/>
              </a:rPr>
              <a:t>，要求为臣、为子、为妻的人必须绝对服从于君、父、夫，同时也要求君、父、夫为臣、子、妻作出表率。它反映了封建社会中君臣、父子、夫妇之间的一种特殊的道德关系。</a:t>
            </a:r>
            <a:endParaRPr lang="zh-CN" altLang="en-US">
              <a:solidFill>
                <a:schemeClr val="tx1"/>
              </a:solidFill>
              <a:latin typeface="Times New Roman" panose="02020603050405020304" charset="0"/>
              <a:cs typeface="Times New Roman" panose="02020603050405020304" charset="0"/>
            </a:endParaRPr>
          </a:p>
          <a:p>
            <a:pPr>
              <a:lnSpc>
                <a:spcPct val="150000"/>
              </a:lnSpc>
            </a:pPr>
            <a:r>
              <a:rPr lang="en-US" altLang="zh-CN">
                <a:solidFill>
                  <a:schemeClr val="tx1"/>
                </a:solidFill>
                <a:latin typeface="Times New Roman" panose="02020603050405020304" charset="0"/>
                <a:cs typeface="Times New Roman" panose="02020603050405020304" charset="0"/>
              </a:rPr>
              <a:t>4. Everyone is the King’s subject over all this land; all the land belongs to the King in all over the world (the states of China) (para. 2)</a:t>
            </a:r>
            <a:r>
              <a:rPr lang="zh-CN" altLang="en-US">
                <a:solidFill>
                  <a:schemeClr val="tx1"/>
                </a:solidFill>
                <a:latin typeface="Times New Roman" panose="02020603050405020304" charset="0"/>
                <a:cs typeface="Times New Roman" panose="02020603050405020304" charset="0"/>
              </a:rPr>
              <a:t>：溥天之下，莫非王土；率土之滨，莫非王臣。（《诗经</a:t>
            </a:r>
            <a:r>
              <a:rPr lang="en-US" altLang="zh-CN">
                <a:solidFill>
                  <a:schemeClr val="tx1"/>
                </a:solidFill>
                <a:latin typeface="Times New Roman" panose="02020603050405020304" charset="0"/>
                <a:cs typeface="Times New Roman" panose="02020603050405020304" charset="0"/>
              </a:rPr>
              <a:t>·</a:t>
            </a:r>
            <a:r>
              <a:rPr lang="zh-CN" altLang="en-US">
                <a:solidFill>
                  <a:schemeClr val="tx1"/>
                </a:solidFill>
                <a:latin typeface="Times New Roman" panose="02020603050405020304" charset="0"/>
                <a:cs typeface="Times New Roman" panose="02020603050405020304" charset="0"/>
              </a:rPr>
              <a:t>小雅</a:t>
            </a:r>
            <a:r>
              <a:rPr lang="en-US" altLang="zh-CN">
                <a:solidFill>
                  <a:schemeClr val="tx1"/>
                </a:solidFill>
                <a:latin typeface="Times New Roman" panose="02020603050405020304" charset="0"/>
                <a:cs typeface="Times New Roman" panose="02020603050405020304" charset="0"/>
              </a:rPr>
              <a:t>·</a:t>
            </a:r>
            <a:r>
              <a:rPr lang="zh-CN" altLang="en-US">
                <a:solidFill>
                  <a:schemeClr val="tx1"/>
                </a:solidFill>
                <a:latin typeface="Times New Roman" panose="02020603050405020304" charset="0"/>
                <a:cs typeface="Times New Roman" panose="02020603050405020304" charset="0"/>
              </a:rPr>
              <a:t>谷风之什</a:t>
            </a:r>
            <a:r>
              <a:rPr lang="en-US" altLang="zh-CN">
                <a:solidFill>
                  <a:schemeClr val="tx1"/>
                </a:solidFill>
                <a:latin typeface="Times New Roman" panose="02020603050405020304" charset="0"/>
                <a:cs typeface="Times New Roman" panose="02020603050405020304" charset="0"/>
              </a:rPr>
              <a:t>·</a:t>
            </a:r>
            <a:r>
              <a:rPr lang="zh-CN" altLang="en-US">
                <a:solidFill>
                  <a:schemeClr val="tx1"/>
                </a:solidFill>
                <a:latin typeface="Times New Roman" panose="02020603050405020304" charset="0"/>
                <a:cs typeface="Times New Roman" panose="02020603050405020304" charset="0"/>
              </a:rPr>
              <a:t>北山》）</a:t>
            </a:r>
            <a:endParaRPr lang="zh-CN" altLang="en-US">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custDataLst>
              <p:tags r:id="rId1"/>
            </p:custDataLst>
          </p:nvPr>
        </p:nvSpPr>
        <p:spPr>
          <a:xfrm>
            <a:off x="177800" y="233680"/>
            <a:ext cx="12014200" cy="6508750"/>
          </a:xfrm>
        </p:spPr>
        <p:txBody>
          <a:bodyPr>
            <a:noAutofit/>
          </a:bodyPr>
          <a:p>
            <a:pPr>
              <a:lnSpc>
                <a:spcPct val="150000"/>
              </a:lnSpc>
            </a:pPr>
            <a:r>
              <a:rPr lang="en-US" altLang="zh-CN" sz="2000">
                <a:solidFill>
                  <a:schemeClr val="tx1"/>
                </a:solidFill>
                <a:latin typeface="Times New Roman" panose="02020603050405020304" charset="0"/>
                <a:cs typeface="Times New Roman" panose="02020603050405020304" charset="0"/>
              </a:rPr>
              <a:t>5. patriarchal clan system (para. 2)</a:t>
            </a:r>
            <a:r>
              <a:rPr lang="zh-CN" altLang="en-US" sz="2000">
                <a:solidFill>
                  <a:schemeClr val="tx1"/>
                </a:solidFill>
                <a:latin typeface="Times New Roman" panose="02020603050405020304" charset="0"/>
                <a:cs typeface="Times New Roman" panose="02020603050405020304" charset="0"/>
              </a:rPr>
              <a:t>：宗法制度。古代维护贵族世袭统治的一种制度。由氏族社会父系家长制演变而来，是王族、贵族按血缘关系分配国家权力，以便建立世袭统治的一种制度。其特点是宗族组织和国家组织合二为一，宗法等级和政治等级完全一致。</a:t>
            </a:r>
            <a:endParaRPr lang="zh-CN" altLang="en-US" sz="2000">
              <a:solidFill>
                <a:schemeClr val="tx1"/>
              </a:solidFill>
              <a:latin typeface="Times New Roman" panose="02020603050405020304" charset="0"/>
              <a:cs typeface="Times New Roman" panose="02020603050405020304" charset="0"/>
            </a:endParaRPr>
          </a:p>
          <a:p>
            <a:pPr>
              <a:lnSpc>
                <a:spcPct val="150000"/>
              </a:lnSpc>
            </a:pPr>
            <a:r>
              <a:rPr lang="en-US" altLang="zh-CN" sz="2000">
                <a:solidFill>
                  <a:schemeClr val="tx1"/>
                </a:solidFill>
                <a:latin typeface="Times New Roman" panose="02020603050405020304" charset="0"/>
                <a:cs typeface="Times New Roman" panose="02020603050405020304" charset="0"/>
              </a:rPr>
              <a:t>6. imperial examination (para. 5)</a:t>
            </a:r>
            <a:r>
              <a:rPr lang="zh-CN" altLang="en-US" sz="2000">
                <a:solidFill>
                  <a:schemeClr val="tx1"/>
                </a:solidFill>
                <a:latin typeface="Times New Roman" panose="02020603050405020304" charset="0"/>
                <a:cs typeface="Times New Roman" panose="02020603050405020304" charset="0"/>
              </a:rPr>
              <a:t>：科举考试。是中国古代通过考试选拔官吏的制度。由于采用分科取士的办法，所以叫作科举。士子应举，原则上允许</a:t>
            </a:r>
            <a:r>
              <a:rPr lang="en-US" altLang="zh-CN" sz="2000">
                <a:solidFill>
                  <a:schemeClr val="tx1"/>
                </a:solidFill>
                <a:latin typeface="Times New Roman" panose="02020603050405020304" charset="0"/>
                <a:cs typeface="Times New Roman" panose="02020603050405020304" charset="0"/>
              </a:rPr>
              <a:t>“</a:t>
            </a:r>
            <a:r>
              <a:rPr lang="zh-CN" altLang="en-US" sz="2000">
                <a:solidFill>
                  <a:schemeClr val="tx1"/>
                </a:solidFill>
                <a:latin typeface="Times New Roman" panose="02020603050405020304" charset="0"/>
                <a:cs typeface="Times New Roman" panose="02020603050405020304" charset="0"/>
              </a:rPr>
              <a:t>投牒自进</a:t>
            </a:r>
            <a:r>
              <a:rPr lang="en-US" altLang="zh-CN" sz="2000">
                <a:solidFill>
                  <a:schemeClr val="tx1"/>
                </a:solidFill>
                <a:latin typeface="Times New Roman" panose="02020603050405020304" charset="0"/>
                <a:cs typeface="Times New Roman" panose="02020603050405020304" charset="0"/>
              </a:rPr>
              <a:t>”</a:t>
            </a:r>
            <a:r>
              <a:rPr lang="zh-CN" altLang="en-US" sz="2000">
                <a:solidFill>
                  <a:schemeClr val="tx1"/>
                </a:solidFill>
                <a:latin typeface="Times New Roman" panose="02020603050405020304" charset="0"/>
                <a:cs typeface="Times New Roman" panose="02020603050405020304" charset="0"/>
              </a:rPr>
              <a:t>，不必由公卿大臣或州郡长官特别推荐，这是科举制最主要的特点，也是其与察举制最根本的区别。科举制改善了用人制度，彻底打破血缘世袭关系和世族的垄断，但后期的科举考试从内容到形式严重束缚了应考者，使许多人不讲求实际学问，束缚思想。在中国，科举制从隋朝开始实行，直至清光绪卅一年（</a:t>
            </a:r>
            <a:r>
              <a:rPr lang="en-US" altLang="zh-CN" sz="2000">
                <a:solidFill>
                  <a:schemeClr val="tx1"/>
                </a:solidFill>
                <a:latin typeface="Times New Roman" panose="02020603050405020304" charset="0"/>
                <a:cs typeface="Times New Roman" panose="02020603050405020304" charset="0"/>
              </a:rPr>
              <a:t>1905 </a:t>
            </a:r>
            <a:r>
              <a:rPr lang="zh-CN" altLang="en-US" sz="2000">
                <a:solidFill>
                  <a:schemeClr val="tx1"/>
                </a:solidFill>
                <a:latin typeface="Times New Roman" panose="02020603050405020304" charset="0"/>
                <a:cs typeface="Times New Roman" panose="02020603050405020304" charset="0"/>
              </a:rPr>
              <a:t>年）举行最后一科进士考试为止，前后经历一千三百余年，成为世界延续时间最长的选拔人才的办法。</a:t>
            </a:r>
            <a:endParaRPr lang="zh-CN" altLang="en-US" sz="2000">
              <a:solidFill>
                <a:schemeClr val="tx1"/>
              </a:solidFill>
              <a:latin typeface="Times New Roman" panose="02020603050405020304" charset="0"/>
              <a:cs typeface="Times New Roman" panose="02020603050405020304" charset="0"/>
            </a:endParaRPr>
          </a:p>
          <a:p>
            <a:pPr>
              <a:lnSpc>
                <a:spcPct val="150000"/>
              </a:lnSpc>
            </a:pPr>
            <a:r>
              <a:rPr lang="en-US" altLang="zh-CN" sz="2000">
                <a:solidFill>
                  <a:schemeClr val="tx1"/>
                </a:solidFill>
                <a:latin typeface="Times New Roman" panose="02020603050405020304" charset="0"/>
                <a:cs typeface="Times New Roman" panose="02020603050405020304" charset="0"/>
              </a:rPr>
              <a:t>7. BBS (para. 9)</a:t>
            </a:r>
            <a:r>
              <a:rPr lang="zh-CN" altLang="en-US" sz="2000">
                <a:solidFill>
                  <a:schemeClr val="tx1"/>
                </a:solidFill>
                <a:latin typeface="Times New Roman" panose="02020603050405020304" charset="0"/>
                <a:cs typeface="Times New Roman" panose="02020603050405020304" charset="0"/>
              </a:rPr>
              <a:t>：电子公告牌系统（</a:t>
            </a:r>
            <a:r>
              <a:rPr lang="en-US" altLang="zh-CN" sz="2000">
                <a:solidFill>
                  <a:schemeClr val="tx1"/>
                </a:solidFill>
                <a:latin typeface="Times New Roman" panose="02020603050405020304" charset="0"/>
                <a:cs typeface="Times New Roman" panose="02020603050405020304" charset="0"/>
              </a:rPr>
              <a:t>Bulletin Board System</a:t>
            </a:r>
            <a:r>
              <a:rPr lang="zh-CN" altLang="en-US" sz="2000">
                <a:solidFill>
                  <a:schemeClr val="tx1"/>
                </a:solidFill>
                <a:latin typeface="Times New Roman" panose="02020603050405020304" charset="0"/>
                <a:cs typeface="Times New Roman" panose="02020603050405020304" charset="0"/>
              </a:rPr>
              <a:t>）。通过在计算机上运行服务软件，允许用户使用终端程序通过因特网进行连接，执行下载数据或程序、上传数据、阅读新闻、与其他用户交换消息等功能。</a:t>
            </a:r>
            <a:r>
              <a:rPr lang="en-US" altLang="zh-CN" sz="2000">
                <a:solidFill>
                  <a:schemeClr val="tx1"/>
                </a:solidFill>
                <a:latin typeface="Times New Roman" panose="02020603050405020304" charset="0"/>
                <a:cs typeface="Times New Roman" panose="02020603050405020304" charset="0"/>
              </a:rPr>
              <a:t>1998 </a:t>
            </a:r>
            <a:r>
              <a:rPr lang="zh-CN" altLang="en-US" sz="2000">
                <a:solidFill>
                  <a:schemeClr val="tx1"/>
                </a:solidFill>
                <a:latin typeface="Times New Roman" panose="02020603050405020304" charset="0"/>
                <a:cs typeface="Times New Roman" panose="02020603050405020304" charset="0"/>
              </a:rPr>
              <a:t>年，南京动力交通学校计算机系教师创办</a:t>
            </a:r>
            <a:r>
              <a:rPr lang="en-US" altLang="zh-CN" sz="2000">
                <a:solidFill>
                  <a:schemeClr val="tx1"/>
                </a:solidFill>
                <a:latin typeface="Times New Roman" panose="02020603050405020304" charset="0"/>
                <a:cs typeface="Times New Roman" panose="02020603050405020304" charset="0"/>
              </a:rPr>
              <a:t>“</a:t>
            </a:r>
            <a:r>
              <a:rPr lang="zh-CN" altLang="en-US" sz="2000">
                <a:solidFill>
                  <a:schemeClr val="tx1"/>
                </a:solidFill>
                <a:latin typeface="Times New Roman" panose="02020603050405020304" charset="0"/>
                <a:cs typeface="Times New Roman" panose="02020603050405020304" charset="0"/>
              </a:rPr>
              <a:t>西祠胡同</a:t>
            </a:r>
            <a:r>
              <a:rPr lang="en-US" altLang="zh-CN" sz="2000">
                <a:solidFill>
                  <a:schemeClr val="tx1"/>
                </a:solidFill>
                <a:latin typeface="Times New Roman" panose="02020603050405020304" charset="0"/>
                <a:cs typeface="Times New Roman" panose="02020603050405020304" charset="0"/>
              </a:rPr>
              <a:t>”</a:t>
            </a:r>
            <a:r>
              <a:rPr lang="zh-CN" altLang="en-US" sz="2000">
                <a:solidFill>
                  <a:schemeClr val="tx1"/>
                </a:solidFill>
                <a:latin typeface="Times New Roman" panose="02020603050405020304" charset="0"/>
                <a:cs typeface="Times New Roman" panose="02020603050405020304" charset="0"/>
              </a:rPr>
              <a:t>，标志着</a:t>
            </a:r>
            <a:r>
              <a:rPr lang="en-US" altLang="zh-CN" sz="2000">
                <a:solidFill>
                  <a:schemeClr val="tx1"/>
                </a:solidFill>
                <a:latin typeface="Times New Roman" panose="02020603050405020304" charset="0"/>
                <a:cs typeface="Times New Roman" panose="02020603050405020304" charset="0"/>
              </a:rPr>
              <a:t> BBS </a:t>
            </a:r>
            <a:r>
              <a:rPr lang="zh-CN" altLang="en-US" sz="2000">
                <a:solidFill>
                  <a:schemeClr val="tx1"/>
                </a:solidFill>
                <a:latin typeface="Times New Roman" panose="02020603050405020304" charset="0"/>
                <a:cs typeface="Times New Roman" panose="02020603050405020304" charset="0"/>
              </a:rPr>
              <a:t>正式创立。</a:t>
            </a:r>
            <a:r>
              <a:rPr lang="en-US" altLang="zh-CN" sz="2000">
                <a:solidFill>
                  <a:schemeClr val="tx1"/>
                </a:solidFill>
                <a:latin typeface="Times New Roman" panose="02020603050405020304" charset="0"/>
                <a:cs typeface="Times New Roman" panose="02020603050405020304" charset="0"/>
              </a:rPr>
              <a:t> BBS </a:t>
            </a:r>
            <a:r>
              <a:rPr lang="zh-CN" altLang="en-US" sz="2000">
                <a:solidFill>
                  <a:schemeClr val="tx1"/>
                </a:solidFill>
                <a:latin typeface="Times New Roman" panose="02020603050405020304" charset="0"/>
                <a:cs typeface="Times New Roman" panose="02020603050405020304" charset="0"/>
              </a:rPr>
              <a:t>具有信息量大、信息更新快、交互性强的特点。</a:t>
            </a:r>
            <a:endParaRPr lang="zh-CN" altLang="en-US" sz="2000">
              <a:solidFill>
                <a:schemeClr val="tx1"/>
              </a:solidFill>
              <a:latin typeface="Times New Roman" panose="02020603050405020304" charset="0"/>
              <a:cs typeface="Times New Roman" panose="02020603050405020304" charset="0"/>
            </a:endParaRPr>
          </a:p>
        </p:txBody>
      </p:sp>
    </p:spTree>
    <p:custDataLst>
      <p:tags r:id="rId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05</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After Reading</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a:t>After Reading</a:t>
            </a:r>
            <a:endParaRPr lang="en-US" altLang="zh-CN"/>
          </a:p>
        </p:txBody>
      </p:sp>
      <p:sp>
        <p:nvSpPr>
          <p:cNvPr id="3" name="内容占位符 2"/>
          <p:cNvSpPr>
            <a:spLocks noGrp="1"/>
          </p:cNvSpPr>
          <p:nvPr>
            <p:ph idx="1"/>
            <p:custDataLst>
              <p:tags r:id="rId2"/>
            </p:custDataLst>
          </p:nvPr>
        </p:nvSpPr>
        <p:spPr/>
        <p:txBody>
          <a:bodyPr>
            <a:noAutofit/>
          </a:bodyPr>
          <a:p>
            <a:r>
              <a:rPr lang="en-US" altLang="zh-CN" sz="3600">
                <a:solidFill>
                  <a:schemeClr val="tx1"/>
                </a:solidFill>
                <a:latin typeface="Times New Roman" panose="02020603050405020304" charset="0"/>
                <a:cs typeface="Times New Roman" panose="02020603050405020304" charset="0"/>
              </a:rPr>
              <a:t>Reading comprehension: Answer the following questions. </a:t>
            </a:r>
            <a:endParaRPr lang="en-US" altLang="zh-CN" sz="36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1. When a particular medium is diffused and employed, it often brings significant space changes. Why?</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2. What are the author’s concepts of public and private space? </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3. When the modern mass media such as newspapers and broadcasting were introduced to China, what did the Chinese intellectuals like to do?</a:t>
            </a:r>
            <a:endParaRPr lang="en-US" altLang="zh-CN" sz="24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normAutofit fontScale="90000"/>
          </a:bodyPr>
          <a:p>
            <a:r>
              <a:rPr lang="en-US" altLang="zh-CN">
                <a:sym typeface="+mn-ea"/>
              </a:rPr>
              <a:t>1. When a particular medium is diffused and employed, it often brings significant space changes. Why?</a:t>
            </a:r>
            <a:endParaRPr lang="zh-CN" altLang="en-US"/>
          </a:p>
        </p:txBody>
      </p:sp>
      <p:sp>
        <p:nvSpPr>
          <p:cNvPr id="3" name="内容占位符 2"/>
          <p:cNvSpPr>
            <a:spLocks noGrp="1"/>
          </p:cNvSpPr>
          <p:nvPr>
            <p:ph idx="1"/>
            <p:custDataLst>
              <p:tags r:id="rId2"/>
            </p:custDataLst>
          </p:nvPr>
        </p:nvSpPr>
        <p:spPr>
          <a:xfrm>
            <a:off x="608330" y="2352040"/>
            <a:ext cx="10968990" cy="3897630"/>
          </a:xfrm>
        </p:spPr>
        <p:txBody>
          <a:bodyPr/>
          <a:p>
            <a:r>
              <a:rPr lang="en-US" altLang="zh-CN" sz="4000">
                <a:solidFill>
                  <a:schemeClr val="tx1"/>
                </a:solidFill>
                <a:latin typeface="Times New Roman" panose="02020603050405020304" charset="0"/>
                <a:cs typeface="Times New Roman" panose="02020603050405020304" charset="0"/>
              </a:rPr>
              <a:t>1. Such changes are significant because they have signifi cant political, social, cultural, and economic implications.</a:t>
            </a:r>
            <a:endParaRPr lang="en-US" altLang="zh-CN" sz="40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226060" y="275590"/>
            <a:ext cx="11351260" cy="1666240"/>
          </a:xfrm>
        </p:spPr>
        <p:txBody>
          <a:bodyPr>
            <a:normAutofit/>
          </a:bodyPr>
          <a:p>
            <a:r>
              <a:rPr lang="en-US" altLang="zh-CN">
                <a:sym typeface="+mn-ea"/>
              </a:rPr>
              <a:t>2. What are the author’s concepts of public and private space? </a:t>
            </a:r>
            <a:endParaRPr lang="zh-CN" altLang="en-US"/>
          </a:p>
        </p:txBody>
      </p:sp>
      <p:sp>
        <p:nvSpPr>
          <p:cNvPr id="3" name="内容占位符 2"/>
          <p:cNvSpPr>
            <a:spLocks noGrp="1"/>
          </p:cNvSpPr>
          <p:nvPr>
            <p:ph idx="1"/>
            <p:custDataLst>
              <p:tags r:id="rId2"/>
            </p:custDataLst>
          </p:nvPr>
        </p:nvSpPr>
        <p:spPr>
          <a:xfrm>
            <a:off x="509905" y="2167255"/>
            <a:ext cx="10968990" cy="3035300"/>
          </a:xfrm>
        </p:spPr>
        <p:txBody>
          <a:bodyPr>
            <a:noAutofit/>
          </a:bodyPr>
          <a:p>
            <a:pPr algn="just"/>
            <a:r>
              <a:rPr lang="en-US" altLang="zh-CN" sz="3200">
                <a:solidFill>
                  <a:schemeClr val="tx1"/>
                </a:solidFill>
                <a:latin typeface="Times New Roman" panose="02020603050405020304" charset="0"/>
                <a:cs typeface="Times New Roman" panose="02020603050405020304" charset="0"/>
              </a:rPr>
              <a:t>2. Whereas private space always belongs to someone, be it a person or a group, a company or an individual administration, public space is common to all. The basic feature of public space is its inclusive character as opposed to the exclusive character of private space.</a:t>
            </a:r>
            <a:endParaRPr lang="en-US" altLang="zh-CN" sz="32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08330" y="608330"/>
            <a:ext cx="10968990" cy="1863090"/>
          </a:xfrm>
        </p:spPr>
        <p:txBody>
          <a:bodyPr>
            <a:normAutofit fontScale="90000"/>
          </a:bodyPr>
          <a:p>
            <a:r>
              <a:rPr lang="en-US" altLang="zh-CN">
                <a:sym typeface="+mn-ea"/>
              </a:rPr>
              <a:t>3. When the modern mass media such as newspapers and broadcasting were introduced to China, what did the Chinese intellectuals like to do?</a:t>
            </a:r>
            <a:endParaRPr lang="zh-CN" altLang="en-US"/>
          </a:p>
        </p:txBody>
      </p:sp>
      <p:sp>
        <p:nvSpPr>
          <p:cNvPr id="3" name="内容占位符 2"/>
          <p:cNvSpPr>
            <a:spLocks noGrp="1"/>
          </p:cNvSpPr>
          <p:nvPr>
            <p:ph idx="1"/>
            <p:custDataLst>
              <p:tags r:id="rId2"/>
            </p:custDataLst>
          </p:nvPr>
        </p:nvSpPr>
        <p:spPr>
          <a:xfrm>
            <a:off x="497205" y="2916555"/>
            <a:ext cx="10968990" cy="3566795"/>
          </a:xfrm>
        </p:spPr>
        <p:txBody>
          <a:bodyPr>
            <a:noAutofit/>
          </a:bodyPr>
          <a:p>
            <a:r>
              <a:rPr lang="en-US" altLang="zh-CN" sz="3200">
                <a:solidFill>
                  <a:schemeClr val="tx1"/>
                </a:solidFill>
                <a:latin typeface="Times New Roman" panose="02020603050405020304" charset="0"/>
                <a:cs typeface="Times New Roman" panose="02020603050405020304" charset="0"/>
              </a:rPr>
              <a:t>3. The Chinese intellectuals still more enjoyed interacting or fl irting with the political and business establishments than seeking knowledge and truth as academia, their main focus is on changing the political system or various institutions.</a:t>
            </a:r>
            <a:endParaRPr lang="en-US" altLang="zh-CN" sz="32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06</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Discussion</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 name="图片 7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4" name="矩形 63"/>
          <p:cNvSpPr/>
          <p:nvPr>
            <p:custDataLst>
              <p:tags r:id="rId2"/>
            </p:custDataLst>
          </p:nvPr>
        </p:nvSpPr>
        <p:spPr>
          <a:xfrm>
            <a:off x="6491067" y="1174478"/>
            <a:ext cx="3769529" cy="460375"/>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rPr>
              <a:t>Background &amp; Gist</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67" name="矩形 66"/>
          <p:cNvSpPr/>
          <p:nvPr>
            <p:custDataLst>
              <p:tags r:id="rId3"/>
            </p:custDataLst>
          </p:nvPr>
        </p:nvSpPr>
        <p:spPr>
          <a:xfrm>
            <a:off x="6552020" y="1999277"/>
            <a:ext cx="3769528" cy="460375"/>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rPr>
              <a:t>Before Reading</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70" name="矩形 69"/>
          <p:cNvSpPr/>
          <p:nvPr>
            <p:custDataLst>
              <p:tags r:id="rId4"/>
            </p:custDataLst>
          </p:nvPr>
        </p:nvSpPr>
        <p:spPr>
          <a:xfrm>
            <a:off x="6561517" y="2742479"/>
            <a:ext cx="3769529" cy="460375"/>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rPr>
              <a:t>While Reading</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73" name="矩形 72"/>
          <p:cNvSpPr/>
          <p:nvPr>
            <p:custDataLst>
              <p:tags r:id="rId5"/>
            </p:custDataLst>
          </p:nvPr>
        </p:nvSpPr>
        <p:spPr>
          <a:xfrm>
            <a:off x="6562153" y="3662301"/>
            <a:ext cx="3769528" cy="460375"/>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rPr>
              <a:t>After Reeding</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grpSp>
        <p:nvGrpSpPr>
          <p:cNvPr id="2" name="组合 1"/>
          <p:cNvGrpSpPr/>
          <p:nvPr/>
        </p:nvGrpSpPr>
        <p:grpSpPr>
          <a:xfrm>
            <a:off x="643053" y="2331068"/>
            <a:ext cx="4294843" cy="2256807"/>
            <a:chOff x="599173" y="1327698"/>
            <a:chExt cx="3221132" cy="1692605"/>
          </a:xfrm>
        </p:grpSpPr>
        <p:sp>
          <p:nvSpPr>
            <p:cNvPr id="52" name="平行四边形 51"/>
            <p:cNvSpPr/>
            <p:nvPr/>
          </p:nvSpPr>
          <p:spPr>
            <a:xfrm>
              <a:off x="599173" y="1327698"/>
              <a:ext cx="3221132" cy="16926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15" name="Text Placeholder 4"/>
            <p:cNvSpPr txBox="1"/>
            <p:nvPr/>
          </p:nvSpPr>
          <p:spPr>
            <a:xfrm>
              <a:off x="1113211" y="1873516"/>
              <a:ext cx="2256285" cy="49678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9600" b="1" dirty="0">
                  <a:solidFill>
                    <a:schemeClr val="bg1"/>
                  </a:solidFill>
                  <a:latin typeface="微软雅黑" panose="020B0503020204020204" charset="-122"/>
                  <a:ea typeface="微软雅黑" panose="020B0503020204020204" charset="-122"/>
                </a:rPr>
                <a:t>目录</a:t>
              </a:r>
              <a:endParaRPr lang="en-US" altLang="zh-CN" sz="8000" b="1" dirty="0">
                <a:solidFill>
                  <a:schemeClr val="bg1"/>
                </a:solidFill>
                <a:latin typeface="微软雅黑" panose="020B0503020204020204" charset="-122"/>
                <a:ea typeface="微软雅黑" panose="020B0503020204020204" charset="-122"/>
              </a:endParaRPr>
            </a:p>
            <a:p>
              <a:pPr marL="0" indent="0" algn="ctr">
                <a:buNone/>
              </a:pPr>
              <a:r>
                <a:rPr lang="en-US" altLang="zh-CN" sz="3735" b="1" dirty="0">
                  <a:solidFill>
                    <a:schemeClr val="bg1"/>
                  </a:solidFill>
                  <a:latin typeface="微软雅黑" panose="020B0503020204020204" charset="-122"/>
                  <a:ea typeface="微软雅黑" panose="020B0503020204020204" charset="-122"/>
                </a:rPr>
                <a:t>Contents</a:t>
              </a:r>
              <a:endParaRPr lang="en-GB" sz="3735" b="1" dirty="0">
                <a:solidFill>
                  <a:schemeClr val="bg1"/>
                </a:solidFill>
                <a:latin typeface="微软雅黑" panose="020B0503020204020204" charset="-122"/>
                <a:ea typeface="微软雅黑" panose="020B0503020204020204" charset="-122"/>
              </a:endParaRPr>
            </a:p>
          </p:txBody>
        </p:sp>
      </p:grpSp>
      <p:grpSp>
        <p:nvGrpSpPr>
          <p:cNvPr id="81" name="组合 80"/>
          <p:cNvGrpSpPr/>
          <p:nvPr>
            <p:custDataLst>
              <p:tags r:id="rId6"/>
            </p:custDataLst>
          </p:nvPr>
        </p:nvGrpSpPr>
        <p:grpSpPr>
          <a:xfrm>
            <a:off x="5657400" y="1037352"/>
            <a:ext cx="701689" cy="701689"/>
            <a:chOff x="3995936" y="1495374"/>
            <a:chExt cx="720080" cy="720080"/>
          </a:xfrm>
        </p:grpSpPr>
        <p:sp>
          <p:nvSpPr>
            <p:cNvPr id="82" name="椭圆 81"/>
            <p:cNvSpPr/>
            <p:nvPr>
              <p:custDataLst>
                <p:tags r:id="rId7"/>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3" name="TextBox 15"/>
            <p:cNvSpPr txBox="1"/>
            <p:nvPr>
              <p:custDataLst>
                <p:tags r:id="rId8"/>
              </p:custDataLst>
            </p:nvPr>
          </p:nvSpPr>
          <p:spPr>
            <a:xfrm>
              <a:off x="4023348" y="1567957"/>
              <a:ext cx="595602" cy="514798"/>
            </a:xfrm>
            <a:prstGeom prst="rect">
              <a:avLst/>
            </a:prstGeom>
            <a:noFill/>
          </p:spPr>
          <p:txBody>
            <a:bodyPr wrap="square" rtlCol="0">
              <a:spAutoFit/>
            </a:bodyPr>
            <a:lstStyle/>
            <a:p>
              <a:r>
                <a:rPr lang="en-US" altLang="zh-CN" sz="2665" dirty="0">
                  <a:solidFill>
                    <a:schemeClr val="bg1"/>
                  </a:solidFill>
                  <a:latin typeface="微软雅黑" panose="020B0503020204020204" charset="-122"/>
                  <a:ea typeface="微软雅黑" panose="020B0503020204020204" charset="-122"/>
                </a:rPr>
                <a:t>02</a:t>
              </a:r>
              <a:endParaRPr lang="zh-CN" altLang="en-US" sz="2665" dirty="0">
                <a:solidFill>
                  <a:schemeClr val="bg1"/>
                </a:solidFill>
                <a:latin typeface="微软雅黑" panose="020B0503020204020204" charset="-122"/>
                <a:ea typeface="微软雅黑" panose="020B0503020204020204" charset="-122"/>
              </a:endParaRPr>
            </a:p>
          </p:txBody>
        </p:sp>
      </p:grpSp>
      <p:grpSp>
        <p:nvGrpSpPr>
          <p:cNvPr id="84" name="组合 83"/>
          <p:cNvGrpSpPr/>
          <p:nvPr>
            <p:custDataLst>
              <p:tags r:id="rId9"/>
            </p:custDataLst>
          </p:nvPr>
        </p:nvGrpSpPr>
        <p:grpSpPr>
          <a:xfrm>
            <a:off x="5646361" y="1817491"/>
            <a:ext cx="701689" cy="701689"/>
            <a:chOff x="3995936" y="1495374"/>
            <a:chExt cx="720080" cy="720080"/>
          </a:xfrm>
        </p:grpSpPr>
        <p:sp>
          <p:nvSpPr>
            <p:cNvPr id="85" name="椭圆 84"/>
            <p:cNvSpPr/>
            <p:nvPr>
              <p:custDataLst>
                <p:tags r:id="rId10"/>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6" name="TextBox 15"/>
            <p:cNvSpPr txBox="1"/>
            <p:nvPr>
              <p:custDataLst>
                <p:tags r:id="rId11"/>
              </p:custDataLst>
            </p:nvPr>
          </p:nvSpPr>
          <p:spPr>
            <a:xfrm>
              <a:off x="4023348" y="1567957"/>
              <a:ext cx="595602" cy="514798"/>
            </a:xfrm>
            <a:prstGeom prst="rect">
              <a:avLst/>
            </a:prstGeom>
            <a:noFill/>
          </p:spPr>
          <p:txBody>
            <a:bodyPr wrap="square" rtlCol="0">
              <a:spAutoFit/>
            </a:bodyPr>
            <a:lstStyle/>
            <a:p>
              <a:r>
                <a:rPr lang="en-US" altLang="zh-CN" sz="2665" dirty="0">
                  <a:solidFill>
                    <a:schemeClr val="bg1"/>
                  </a:solidFill>
                  <a:latin typeface="微软雅黑" panose="020B0503020204020204" charset="-122"/>
                  <a:ea typeface="微软雅黑" panose="020B0503020204020204" charset="-122"/>
                </a:rPr>
                <a:t>03</a:t>
              </a:r>
              <a:endParaRPr lang="zh-CN" altLang="en-US" sz="2665" dirty="0">
                <a:solidFill>
                  <a:schemeClr val="bg1"/>
                </a:solidFill>
                <a:latin typeface="微软雅黑" panose="020B0503020204020204" charset="-122"/>
                <a:ea typeface="微软雅黑" panose="020B0503020204020204" charset="-122"/>
              </a:endParaRPr>
            </a:p>
          </p:txBody>
        </p:sp>
      </p:grpSp>
      <p:grpSp>
        <p:nvGrpSpPr>
          <p:cNvPr id="87" name="组合 86"/>
          <p:cNvGrpSpPr/>
          <p:nvPr>
            <p:custDataLst>
              <p:tags r:id="rId12"/>
            </p:custDataLst>
          </p:nvPr>
        </p:nvGrpSpPr>
        <p:grpSpPr>
          <a:xfrm>
            <a:off x="5634877" y="2693883"/>
            <a:ext cx="701689" cy="701689"/>
            <a:chOff x="3995936" y="1495374"/>
            <a:chExt cx="720080" cy="720080"/>
          </a:xfrm>
        </p:grpSpPr>
        <p:sp>
          <p:nvSpPr>
            <p:cNvPr id="88" name="椭圆 87"/>
            <p:cNvSpPr/>
            <p:nvPr>
              <p:custDataLst>
                <p:tags r:id="rId13"/>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9" name="TextBox 15"/>
            <p:cNvSpPr txBox="1"/>
            <p:nvPr>
              <p:custDataLst>
                <p:tags r:id="rId14"/>
              </p:custDataLst>
            </p:nvPr>
          </p:nvSpPr>
          <p:spPr>
            <a:xfrm>
              <a:off x="4023348" y="1567957"/>
              <a:ext cx="595602" cy="514798"/>
            </a:xfrm>
            <a:prstGeom prst="rect">
              <a:avLst/>
            </a:prstGeom>
            <a:noFill/>
          </p:spPr>
          <p:txBody>
            <a:bodyPr wrap="square" rtlCol="0">
              <a:spAutoFit/>
            </a:bodyPr>
            <a:lstStyle/>
            <a:p>
              <a:r>
                <a:rPr lang="en-US" altLang="zh-CN" sz="2665" dirty="0">
                  <a:solidFill>
                    <a:schemeClr val="bg1"/>
                  </a:solidFill>
                  <a:latin typeface="微软雅黑" panose="020B0503020204020204" charset="-122"/>
                  <a:ea typeface="微软雅黑" panose="020B0503020204020204" charset="-122"/>
                </a:rPr>
                <a:t>04</a:t>
              </a:r>
              <a:endParaRPr lang="zh-CN" altLang="en-US" sz="2665" dirty="0">
                <a:solidFill>
                  <a:schemeClr val="bg1"/>
                </a:solidFill>
                <a:latin typeface="微软雅黑" panose="020B0503020204020204" charset="-122"/>
                <a:ea typeface="微软雅黑" panose="020B0503020204020204" charset="-122"/>
              </a:endParaRPr>
            </a:p>
          </p:txBody>
        </p:sp>
      </p:grpSp>
      <p:grpSp>
        <p:nvGrpSpPr>
          <p:cNvPr id="90" name="组合 89"/>
          <p:cNvGrpSpPr/>
          <p:nvPr>
            <p:custDataLst>
              <p:tags r:id="rId15"/>
            </p:custDataLst>
          </p:nvPr>
        </p:nvGrpSpPr>
        <p:grpSpPr>
          <a:xfrm>
            <a:off x="5643835" y="3547062"/>
            <a:ext cx="701689" cy="701689"/>
            <a:chOff x="3995936" y="1495374"/>
            <a:chExt cx="720080" cy="720080"/>
          </a:xfrm>
        </p:grpSpPr>
        <p:sp>
          <p:nvSpPr>
            <p:cNvPr id="91" name="椭圆 90"/>
            <p:cNvSpPr/>
            <p:nvPr>
              <p:custDataLst>
                <p:tags r:id="rId16"/>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2" name="TextBox 15"/>
            <p:cNvSpPr txBox="1"/>
            <p:nvPr>
              <p:custDataLst>
                <p:tags r:id="rId17"/>
              </p:custDataLst>
            </p:nvPr>
          </p:nvSpPr>
          <p:spPr>
            <a:xfrm>
              <a:off x="4023348" y="1567957"/>
              <a:ext cx="595602" cy="514798"/>
            </a:xfrm>
            <a:prstGeom prst="rect">
              <a:avLst/>
            </a:prstGeom>
            <a:noFill/>
          </p:spPr>
          <p:txBody>
            <a:bodyPr wrap="square" rtlCol="0">
              <a:spAutoFit/>
            </a:bodyPr>
            <a:lstStyle/>
            <a:p>
              <a:r>
                <a:rPr lang="en-US" altLang="zh-CN" sz="2665" dirty="0">
                  <a:solidFill>
                    <a:schemeClr val="bg1"/>
                  </a:solidFill>
                  <a:latin typeface="微软雅黑" panose="020B0503020204020204" charset="-122"/>
                  <a:ea typeface="微软雅黑" panose="020B0503020204020204" charset="-122"/>
                </a:rPr>
                <a:t>05</a:t>
              </a:r>
              <a:endParaRPr lang="zh-CN" altLang="en-US" sz="2665" dirty="0">
                <a:solidFill>
                  <a:schemeClr val="bg1"/>
                </a:solidFill>
                <a:latin typeface="微软雅黑" panose="020B0503020204020204" charset="-122"/>
                <a:ea typeface="微软雅黑" panose="020B0503020204020204" charset="-122"/>
              </a:endParaRPr>
            </a:p>
          </p:txBody>
        </p:sp>
      </p:grpSp>
      <p:grpSp>
        <p:nvGrpSpPr>
          <p:cNvPr id="22" name="组合 21"/>
          <p:cNvGrpSpPr/>
          <p:nvPr>
            <p:custDataLst>
              <p:tags r:id="rId18"/>
            </p:custDataLst>
          </p:nvPr>
        </p:nvGrpSpPr>
        <p:grpSpPr>
          <a:xfrm>
            <a:off x="5625406" y="269299"/>
            <a:ext cx="701689" cy="701689"/>
            <a:chOff x="3995936" y="1495374"/>
            <a:chExt cx="720080" cy="720080"/>
          </a:xfrm>
        </p:grpSpPr>
        <p:sp>
          <p:nvSpPr>
            <p:cNvPr id="23" name="椭圆 22"/>
            <p:cNvSpPr/>
            <p:nvPr>
              <p:custDataLst>
                <p:tags r:id="rId19"/>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4" name="TextBox 15"/>
            <p:cNvSpPr txBox="1"/>
            <p:nvPr>
              <p:custDataLst>
                <p:tags r:id="rId20"/>
              </p:custDataLst>
            </p:nvPr>
          </p:nvSpPr>
          <p:spPr>
            <a:xfrm>
              <a:off x="4023348" y="1567957"/>
              <a:ext cx="595602" cy="514798"/>
            </a:xfrm>
            <a:prstGeom prst="rect">
              <a:avLst/>
            </a:prstGeom>
            <a:noFill/>
          </p:spPr>
          <p:txBody>
            <a:bodyPr wrap="square" rtlCol="0">
              <a:spAutoFit/>
            </a:bodyPr>
            <a:lstStyle/>
            <a:p>
              <a:r>
                <a:rPr lang="en-US" altLang="zh-CN" sz="2665" dirty="0">
                  <a:solidFill>
                    <a:schemeClr val="bg1"/>
                  </a:solidFill>
                  <a:latin typeface="微软雅黑" panose="020B0503020204020204" charset="-122"/>
                  <a:ea typeface="微软雅黑" panose="020B0503020204020204" charset="-122"/>
                </a:rPr>
                <a:t>01</a:t>
              </a:r>
              <a:endParaRPr lang="zh-CN" altLang="en-US" sz="2665" dirty="0">
                <a:solidFill>
                  <a:schemeClr val="bg1"/>
                </a:solidFill>
                <a:latin typeface="微软雅黑" panose="020B0503020204020204" charset="-122"/>
                <a:ea typeface="微软雅黑" panose="020B0503020204020204" charset="-122"/>
              </a:endParaRPr>
            </a:p>
          </p:txBody>
        </p:sp>
      </p:grpSp>
      <p:sp>
        <p:nvSpPr>
          <p:cNvPr id="25" name="TextBox 48"/>
          <p:cNvSpPr txBox="1"/>
          <p:nvPr>
            <p:custDataLst>
              <p:tags r:id="rId21"/>
            </p:custDataLst>
          </p:nvPr>
        </p:nvSpPr>
        <p:spPr>
          <a:xfrm>
            <a:off x="6562090" y="350520"/>
            <a:ext cx="2771140" cy="460375"/>
          </a:xfrm>
          <a:prstGeom prst="rect">
            <a:avLst/>
          </a:prstGeom>
          <a:noFill/>
        </p:spPr>
        <p:txBody>
          <a:bodyPr wrap="square" lIns="91445" tIns="45721" rIns="91445" bIns="45721" rtlCol="0">
            <a:spAutoFit/>
          </a:bodyPr>
          <a:lstStyle/>
          <a:p>
            <a:r>
              <a:rPr lang="en-US" altLang="zh-CN" sz="2400" b="1" dirty="0">
                <a:solidFill>
                  <a:srgbClr val="404040"/>
                </a:solidFill>
                <a:latin typeface="微软雅黑" panose="020B0503020204020204" charset="-122"/>
                <a:ea typeface="微软雅黑" panose="020B0503020204020204" charset="-122"/>
              </a:rPr>
              <a:t>Learning Goal</a:t>
            </a:r>
            <a:endParaRPr lang="en-US" altLang="zh-CN" sz="2400" b="1" dirty="0">
              <a:solidFill>
                <a:srgbClr val="404040"/>
              </a:solidFill>
              <a:latin typeface="微软雅黑" panose="020B0503020204020204" charset="-122"/>
              <a:ea typeface="微软雅黑" panose="020B0503020204020204" charset="-122"/>
            </a:endParaRPr>
          </a:p>
        </p:txBody>
      </p:sp>
      <p:sp>
        <p:nvSpPr>
          <p:cNvPr id="3" name="矩形 2"/>
          <p:cNvSpPr/>
          <p:nvPr>
            <p:custDataLst>
              <p:tags r:id="rId22"/>
            </p:custDataLst>
          </p:nvPr>
        </p:nvSpPr>
        <p:spPr>
          <a:xfrm>
            <a:off x="6562152" y="4475394"/>
            <a:ext cx="3769529" cy="460375"/>
          </a:xfrm>
          <a:prstGeom prst="rect">
            <a:avLst/>
          </a:prstGeom>
          <a:ln w="15875">
            <a:noFill/>
          </a:ln>
        </p:spPr>
        <p:txBody>
          <a:bodyPr wrap="square" lIns="91440" tIns="45720" rIns="91440" bIns="45720">
            <a:spAutoFit/>
          </a:bodyPr>
          <a:p>
            <a:r>
              <a:rPr lang="en-US" altLang="zh-CN" sz="2400" b="1" dirty="0">
                <a:solidFill>
                  <a:schemeClr val="tx1">
                    <a:lumMod val="75000"/>
                    <a:lumOff val="25000"/>
                  </a:schemeClr>
                </a:solidFill>
                <a:latin typeface="微软雅黑" panose="020B0503020204020204" charset="-122"/>
                <a:ea typeface="微软雅黑" panose="020B0503020204020204" charset="-122"/>
              </a:rPr>
              <a:t>Discussion</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4" name="矩形 3"/>
          <p:cNvSpPr/>
          <p:nvPr>
            <p:custDataLst>
              <p:tags r:id="rId23"/>
            </p:custDataLst>
          </p:nvPr>
        </p:nvSpPr>
        <p:spPr>
          <a:xfrm>
            <a:off x="6562153" y="5375531"/>
            <a:ext cx="3769528" cy="460375"/>
          </a:xfrm>
          <a:prstGeom prst="rect">
            <a:avLst/>
          </a:prstGeom>
          <a:ln w="15875">
            <a:noFill/>
          </a:ln>
        </p:spPr>
        <p:txBody>
          <a:bodyPr wrap="square" lIns="91440" tIns="45720" rIns="91440" bIns="45720">
            <a:spAutoFit/>
          </a:bodyPr>
          <a:p>
            <a:r>
              <a:rPr lang="en-US" altLang="zh-CN" sz="2400" b="1" dirty="0">
                <a:solidFill>
                  <a:schemeClr val="tx1">
                    <a:lumMod val="75000"/>
                    <a:lumOff val="25000"/>
                  </a:schemeClr>
                </a:solidFill>
                <a:latin typeface="微软雅黑" panose="020B0503020204020204" charset="-122"/>
                <a:ea typeface="微软雅黑" panose="020B0503020204020204" charset="-122"/>
              </a:rPr>
              <a:t>Homework</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grpSp>
        <p:nvGrpSpPr>
          <p:cNvPr id="5" name="组合 4"/>
          <p:cNvGrpSpPr/>
          <p:nvPr>
            <p:custDataLst>
              <p:tags r:id="rId24"/>
            </p:custDataLst>
          </p:nvPr>
        </p:nvGrpSpPr>
        <p:grpSpPr>
          <a:xfrm>
            <a:off x="5625352" y="4363298"/>
            <a:ext cx="701689" cy="701689"/>
            <a:chOff x="3995936" y="1495374"/>
            <a:chExt cx="720080" cy="720080"/>
          </a:xfrm>
        </p:grpSpPr>
        <p:sp>
          <p:nvSpPr>
            <p:cNvPr id="6" name="椭圆 5"/>
            <p:cNvSpPr/>
            <p:nvPr>
              <p:custDataLst>
                <p:tags r:id="rId25"/>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sp>
          <p:nvSpPr>
            <p:cNvPr id="7" name="TextBox 15"/>
            <p:cNvSpPr txBox="1"/>
            <p:nvPr>
              <p:custDataLst>
                <p:tags r:id="rId26"/>
              </p:custDataLst>
            </p:nvPr>
          </p:nvSpPr>
          <p:spPr>
            <a:xfrm>
              <a:off x="4023348" y="1567957"/>
              <a:ext cx="595602" cy="514798"/>
            </a:xfrm>
            <a:prstGeom prst="rect">
              <a:avLst/>
            </a:prstGeom>
            <a:noFill/>
          </p:spPr>
          <p:txBody>
            <a:bodyPr wrap="square" rtlCol="0">
              <a:spAutoFit/>
            </a:bodyPr>
            <a:p>
              <a:r>
                <a:rPr lang="en-US" altLang="zh-CN" sz="2665" dirty="0">
                  <a:solidFill>
                    <a:schemeClr val="bg1"/>
                  </a:solidFill>
                  <a:latin typeface="微软雅黑" panose="020B0503020204020204" charset="-122"/>
                  <a:ea typeface="微软雅黑" panose="020B0503020204020204" charset="-122"/>
                </a:rPr>
                <a:t>06</a:t>
              </a:r>
              <a:endParaRPr lang="zh-CN" altLang="en-US" sz="2665" dirty="0">
                <a:solidFill>
                  <a:schemeClr val="bg1"/>
                </a:solidFill>
                <a:latin typeface="微软雅黑" panose="020B0503020204020204" charset="-122"/>
                <a:ea typeface="微软雅黑" panose="020B0503020204020204" charset="-122"/>
              </a:endParaRPr>
            </a:p>
          </p:txBody>
        </p:sp>
      </p:grpSp>
      <p:grpSp>
        <p:nvGrpSpPr>
          <p:cNvPr id="8" name="组合 7"/>
          <p:cNvGrpSpPr/>
          <p:nvPr>
            <p:custDataLst>
              <p:tags r:id="rId27"/>
            </p:custDataLst>
          </p:nvPr>
        </p:nvGrpSpPr>
        <p:grpSpPr>
          <a:xfrm>
            <a:off x="5643835" y="5246322"/>
            <a:ext cx="701689" cy="701689"/>
            <a:chOff x="3995936" y="1495374"/>
            <a:chExt cx="720080" cy="720080"/>
          </a:xfrm>
        </p:grpSpPr>
        <p:sp>
          <p:nvSpPr>
            <p:cNvPr id="9" name="椭圆 8"/>
            <p:cNvSpPr/>
            <p:nvPr>
              <p:custDataLst>
                <p:tags r:id="rId28"/>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sp>
          <p:nvSpPr>
            <p:cNvPr id="10" name="TextBox 15"/>
            <p:cNvSpPr txBox="1"/>
            <p:nvPr>
              <p:custDataLst>
                <p:tags r:id="rId29"/>
              </p:custDataLst>
            </p:nvPr>
          </p:nvSpPr>
          <p:spPr>
            <a:xfrm>
              <a:off x="4023348" y="1567957"/>
              <a:ext cx="595602" cy="514798"/>
            </a:xfrm>
            <a:prstGeom prst="rect">
              <a:avLst/>
            </a:prstGeom>
            <a:noFill/>
          </p:spPr>
          <p:txBody>
            <a:bodyPr wrap="square" rtlCol="0">
              <a:spAutoFit/>
            </a:bodyPr>
            <a:p>
              <a:r>
                <a:rPr lang="en-US" altLang="zh-CN" sz="2665" dirty="0">
                  <a:solidFill>
                    <a:schemeClr val="bg1"/>
                  </a:solidFill>
                  <a:latin typeface="微软雅黑" panose="020B0503020204020204" charset="-122"/>
                  <a:ea typeface="微软雅黑" panose="020B0503020204020204" charset="-122"/>
                </a:rPr>
                <a:t>07</a:t>
              </a:r>
              <a:endParaRPr lang="zh-CN" altLang="en-US" sz="2665" dirty="0">
                <a:solidFill>
                  <a:schemeClr val="bg1"/>
                </a:solidFill>
                <a:latin typeface="微软雅黑" panose="020B0503020204020204" charset="-122"/>
                <a:ea typeface="微软雅黑" panose="020B0503020204020204" charset="-122"/>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Tm="120000">
        <p14:flip dir="r"/>
      </p:transition>
    </mc:Choice>
    <mc:Fallback>
      <p:transition spd="slow" advTm="120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a:t>Discussion</a:t>
            </a:r>
            <a:endParaRPr lang="en-US" altLang="zh-CN"/>
          </a:p>
        </p:txBody>
      </p:sp>
      <p:sp>
        <p:nvSpPr>
          <p:cNvPr id="3" name="内容占位符 2"/>
          <p:cNvSpPr>
            <a:spLocks noGrp="1"/>
          </p:cNvSpPr>
          <p:nvPr>
            <p:ph idx="1"/>
            <p:custDataLst>
              <p:tags r:id="rId2"/>
            </p:custDataLst>
          </p:nvPr>
        </p:nvSpPr>
        <p:spPr/>
        <p:txBody>
          <a:bodyPr>
            <a:normAutofit/>
          </a:bodyPr>
          <a:p>
            <a:r>
              <a:rPr lang="en-US" altLang="zh-CN" sz="2800">
                <a:solidFill>
                  <a:schemeClr val="tx1"/>
                </a:solidFill>
                <a:latin typeface="Times New Roman" panose="02020603050405020304" charset="0"/>
                <a:cs typeface="Times New Roman" panose="02020603050405020304" charset="0"/>
              </a:rPr>
              <a:t>Discuss with your classmates about how you understand each of the following statements, and write an essay within 200 words based on your discussion.</a:t>
            </a:r>
            <a:endParaRPr lang="en-US" altLang="zh-CN" sz="28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What it will be if the new media-based Chinese is able to successfully develop its public space and transform the private space into its personal space? Will that be the “networked individualism” as well discussed and elaborated by some Western sociologists? If so, what does it mean?</a:t>
            </a:r>
            <a:endParaRPr lang="en-US" altLang="zh-CN" sz="24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07</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Homework</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a:t>Homework</a:t>
            </a:r>
            <a:endParaRPr lang="en-US" altLang="zh-CN"/>
          </a:p>
        </p:txBody>
      </p:sp>
      <p:sp>
        <p:nvSpPr>
          <p:cNvPr id="3" name="内容占位符 2"/>
          <p:cNvSpPr>
            <a:spLocks noGrp="1"/>
          </p:cNvSpPr>
          <p:nvPr>
            <p:ph idx="1"/>
            <p:custDataLst>
              <p:tags r:id="rId2"/>
            </p:custDataLst>
          </p:nvPr>
        </p:nvSpPr>
        <p:spPr/>
        <p:txBody>
          <a:bodyPr/>
          <a:p>
            <a:r>
              <a:rPr lang="en-US" altLang="zh-CN" sz="4000">
                <a:solidFill>
                  <a:schemeClr val="tx1"/>
                </a:solidFill>
                <a:latin typeface="Times New Roman" panose="02020603050405020304" charset="0"/>
                <a:cs typeface="Times New Roman" panose="02020603050405020304" charset="0"/>
              </a:rPr>
              <a:t>List three articles or books where we can learn more about </a:t>
            </a:r>
            <a:r>
              <a:rPr lang="en-US" altLang="zh-CN" sz="4000">
                <a:solidFill>
                  <a:schemeClr val="tx1"/>
                </a:solidFill>
                <a:highlight>
                  <a:srgbClr val="FFFF00"/>
                </a:highlight>
                <a:latin typeface="Times New Roman" panose="02020603050405020304" charset="0"/>
                <a:cs typeface="Times New Roman" panose="02020603050405020304" charset="0"/>
              </a:rPr>
              <a:t>Chinese new media</a:t>
            </a:r>
            <a:r>
              <a:rPr lang="en-US" altLang="zh-CN" sz="4000">
                <a:solidFill>
                  <a:schemeClr val="tx1"/>
                </a:solidFill>
                <a:latin typeface="Times New Roman" panose="02020603050405020304" charset="0"/>
                <a:cs typeface="Times New Roman" panose="02020603050405020304" charset="0"/>
              </a:rPr>
              <a:t> and introduce them to your classmates.</a:t>
            </a:r>
            <a:endParaRPr lang="en-US" altLang="zh-CN" sz="40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01</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Learning Goal</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a:t>Learning Goal</a:t>
            </a:r>
            <a:endParaRPr lang="en-US" altLang="zh-CN"/>
          </a:p>
        </p:txBody>
      </p:sp>
      <p:sp>
        <p:nvSpPr>
          <p:cNvPr id="3" name="内容占位符 2"/>
          <p:cNvSpPr>
            <a:spLocks noGrp="1"/>
          </p:cNvSpPr>
          <p:nvPr>
            <p:ph idx="1"/>
            <p:custDataLst>
              <p:tags r:id="rId2"/>
            </p:custDataLst>
          </p:nvPr>
        </p:nvSpPr>
        <p:spPr/>
        <p:txBody>
          <a:bodyPr>
            <a:noAutofit/>
          </a:bodyPr>
          <a:p>
            <a:r>
              <a:rPr lang="en-US" altLang="zh-CN" sz="3200">
                <a:solidFill>
                  <a:schemeClr val="tx1"/>
                </a:solidFill>
                <a:latin typeface="Times New Roman" panose="02020603050405020304" charset="0"/>
                <a:cs typeface="Times New Roman" panose="02020603050405020304" charset="0"/>
              </a:rPr>
              <a:t>a) Understand the author’s perspectives about the relationship between media and spaces, agents and space. </a:t>
            </a:r>
            <a:endParaRPr lang="en-US" altLang="zh-CN" sz="3200">
              <a:solidFill>
                <a:schemeClr val="tx1"/>
              </a:solidFill>
              <a:latin typeface="Times New Roman" panose="02020603050405020304" charset="0"/>
              <a:cs typeface="Times New Roman" panose="02020603050405020304" charset="0"/>
            </a:endParaRPr>
          </a:p>
          <a:p>
            <a:r>
              <a:rPr lang="en-US" altLang="zh-CN" sz="3200">
                <a:solidFill>
                  <a:schemeClr val="tx1"/>
                </a:solidFill>
                <a:latin typeface="Times New Roman" panose="02020603050405020304" charset="0"/>
                <a:cs typeface="Times New Roman" panose="02020603050405020304" charset="0"/>
              </a:rPr>
              <a:t>b) Understand the structuration process with respect to the roles of media played in Chinese society historically.</a:t>
            </a:r>
            <a:endParaRPr lang="en-US" altLang="zh-CN" sz="3200">
              <a:solidFill>
                <a:schemeClr val="tx1"/>
              </a:solidFill>
              <a:latin typeface="Times New Roman" panose="02020603050405020304" charset="0"/>
              <a:cs typeface="Times New Roman" panose="02020603050405020304" charset="0"/>
            </a:endParaRPr>
          </a:p>
          <a:p>
            <a:r>
              <a:rPr lang="en-US" altLang="zh-CN" sz="3200">
                <a:solidFill>
                  <a:schemeClr val="tx1"/>
                </a:solidFill>
                <a:latin typeface="Times New Roman" panose="02020603050405020304" charset="0"/>
                <a:cs typeface="Times New Roman" panose="02020603050405020304" charset="0"/>
              </a:rPr>
              <a:t>c) Compare the “Shepherd and Sheep” mentality in the Chinese dynasties and the new media environment in recent modernization process.</a:t>
            </a:r>
            <a:endParaRPr lang="en-US" altLang="zh-CN" sz="32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02</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Backgrond &amp; Gist</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normAutofit/>
          </a:bodyPr>
          <a:p>
            <a:r>
              <a:rPr lang="en-US" altLang="zh-CN">
                <a:sym typeface="+mn-ea"/>
              </a:rPr>
              <a:t>Background and Gist </a:t>
            </a:r>
            <a:endParaRPr lang="en-US" altLang="zh-CN"/>
          </a:p>
        </p:txBody>
      </p:sp>
      <p:sp>
        <p:nvSpPr>
          <p:cNvPr id="3" name="内容占位符 2"/>
          <p:cNvSpPr>
            <a:spLocks noGrp="1"/>
          </p:cNvSpPr>
          <p:nvPr>
            <p:ph idx="1"/>
            <p:custDataLst>
              <p:tags r:id="rId2"/>
            </p:custDataLst>
          </p:nvPr>
        </p:nvSpPr>
        <p:spPr>
          <a:xfrm>
            <a:off x="213995" y="1490345"/>
            <a:ext cx="11363325" cy="4759325"/>
          </a:xfrm>
        </p:spPr>
        <p:txBody>
          <a:bodyPr>
            <a:noAutofit/>
          </a:bodyPr>
          <a:p>
            <a:pPr algn="just"/>
            <a:r>
              <a:rPr lang="en-US" altLang="zh-CN" sz="3200">
                <a:solidFill>
                  <a:schemeClr val="tx1"/>
                </a:solidFill>
                <a:latin typeface="Times New Roman" panose="02020603050405020304" charset="0"/>
                <a:cs typeface="Times New Roman" panose="02020603050405020304" charset="0"/>
              </a:rPr>
              <a:t>The essay takes a historical perspective and tries to illustrate the role of new media in current Chinese society. The “Shepherd and Sheep” ideology was so successfully diffused and unquestioned among the Chinese until the West invaded China some more than 100 years ago. The recent economic reform seriously challenges the established ideologies and social structures by creating virtual public spaces and personalizing the real private spaces.</a:t>
            </a:r>
            <a:endParaRPr lang="en-US" altLang="zh-CN" sz="32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03</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Before Reading</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a:t>Before Reading</a:t>
            </a:r>
            <a:endParaRPr lang="en-US" altLang="zh-CN"/>
          </a:p>
        </p:txBody>
      </p:sp>
      <p:sp>
        <p:nvSpPr>
          <p:cNvPr id="3" name="内容占位符 2"/>
          <p:cNvSpPr>
            <a:spLocks noGrp="1"/>
          </p:cNvSpPr>
          <p:nvPr>
            <p:ph idx="1"/>
            <p:custDataLst>
              <p:tags r:id="rId2"/>
            </p:custDataLst>
          </p:nvPr>
        </p:nvSpPr>
        <p:spPr/>
        <p:txBody>
          <a:bodyPr/>
          <a:p>
            <a:r>
              <a:rPr lang="en-US" altLang="zh-CN" sz="3600">
                <a:solidFill>
                  <a:schemeClr val="tx1"/>
                </a:solidFill>
                <a:latin typeface="Times New Roman" panose="02020603050405020304" charset="0"/>
                <a:cs typeface="Times New Roman" panose="02020603050405020304" charset="0"/>
              </a:rPr>
              <a:t>1. Brainstorm </a:t>
            </a:r>
            <a:endParaRPr lang="en-US" altLang="zh-CN" sz="3600">
              <a:solidFill>
                <a:schemeClr val="tx1"/>
              </a:solidFill>
              <a:latin typeface="Times New Roman" panose="02020603050405020304" charset="0"/>
              <a:cs typeface="Times New Roman" panose="02020603050405020304" charset="0"/>
            </a:endParaRPr>
          </a:p>
          <a:p>
            <a:r>
              <a:rPr lang="en-US" altLang="zh-CN" sz="3600">
                <a:solidFill>
                  <a:schemeClr val="tx1"/>
                </a:solidFill>
                <a:latin typeface="Times New Roman" panose="02020603050405020304" charset="0"/>
                <a:cs typeface="Times New Roman" panose="02020603050405020304" charset="0"/>
              </a:rPr>
              <a:t>To be a successful journalist, what kind of qualifi cations and personalities should he/she possess? What kind of pressures does a journalist usually have? Which of them can be got rid of by the journalist himself?</a:t>
            </a:r>
            <a:endParaRPr lang="en-US" altLang="zh-CN" sz="36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custDataLst>
              <p:tags r:id="rId1"/>
            </p:custDataLst>
          </p:nvPr>
        </p:nvSpPr>
        <p:spPr>
          <a:xfrm>
            <a:off x="608330" y="566420"/>
            <a:ext cx="10968990" cy="5363210"/>
          </a:xfrm>
        </p:spPr>
        <p:txBody>
          <a:bodyPr>
            <a:noAutofit/>
          </a:bodyPr>
          <a:p>
            <a:pPr>
              <a:lnSpc>
                <a:spcPct val="100000"/>
              </a:lnSpc>
            </a:pPr>
            <a:r>
              <a:rPr lang="en-US" altLang="zh-CN" sz="3600">
                <a:solidFill>
                  <a:schemeClr val="tx1"/>
                </a:solidFill>
                <a:latin typeface="Times New Roman" panose="02020603050405020304" charset="0"/>
                <a:cs typeface="Times New Roman" panose="02020603050405020304" charset="0"/>
                <a:sym typeface="+mn-ea"/>
              </a:rPr>
              <a:t>2. Scan the text for the meanings of the following key terms. </a:t>
            </a:r>
            <a:endParaRPr lang="en-US" altLang="zh-CN" sz="3600">
              <a:solidFill>
                <a:schemeClr val="tx1"/>
              </a:solidFill>
              <a:latin typeface="Times New Roman" panose="02020603050405020304" charset="0"/>
              <a:cs typeface="Times New Roman" panose="02020603050405020304" charset="0"/>
            </a:endParaRPr>
          </a:p>
          <a:p>
            <a:pPr>
              <a:lnSpc>
                <a:spcPct val="100000"/>
              </a:lnSpc>
            </a:pPr>
            <a:r>
              <a:rPr lang="en-US" altLang="zh-CN" sz="2800">
                <a:solidFill>
                  <a:schemeClr val="tx1"/>
                </a:solidFill>
                <a:latin typeface="Times New Roman" panose="02020603050405020304" charset="0"/>
                <a:cs typeface="Times New Roman" panose="02020603050405020304" charset="0"/>
              </a:rPr>
              <a:t>three bonds (para. 2)</a:t>
            </a:r>
            <a:endParaRPr lang="en-US" altLang="zh-CN" sz="2800">
              <a:solidFill>
                <a:schemeClr val="tx1"/>
              </a:solidFill>
              <a:latin typeface="Times New Roman" panose="02020603050405020304" charset="0"/>
              <a:cs typeface="Times New Roman" panose="02020603050405020304" charset="0"/>
            </a:endParaRPr>
          </a:p>
          <a:p>
            <a:pPr>
              <a:lnSpc>
                <a:spcPct val="100000"/>
              </a:lnSpc>
            </a:pPr>
            <a:r>
              <a:rPr lang="en-US" altLang="zh-CN" sz="2800">
                <a:solidFill>
                  <a:schemeClr val="tx1"/>
                </a:solidFill>
                <a:latin typeface="Times New Roman" panose="02020603050405020304" charset="0"/>
                <a:cs typeface="Times New Roman" panose="02020603050405020304" charset="0"/>
              </a:rPr>
              <a:t>absolute monarchy (para. 2)</a:t>
            </a:r>
            <a:endParaRPr lang="en-US" altLang="zh-CN" sz="2800">
              <a:solidFill>
                <a:schemeClr val="tx1"/>
              </a:solidFill>
              <a:latin typeface="Times New Roman" panose="02020603050405020304" charset="0"/>
              <a:cs typeface="Times New Roman" panose="02020603050405020304" charset="0"/>
            </a:endParaRPr>
          </a:p>
          <a:p>
            <a:pPr>
              <a:lnSpc>
                <a:spcPct val="100000"/>
              </a:lnSpc>
            </a:pPr>
            <a:r>
              <a:rPr lang="en-US" altLang="zh-CN" sz="2800">
                <a:solidFill>
                  <a:schemeClr val="tx1"/>
                </a:solidFill>
                <a:latin typeface="Times New Roman" panose="02020603050405020304" charset="0"/>
                <a:cs typeface="Times New Roman" panose="02020603050405020304" charset="0"/>
              </a:rPr>
              <a:t>the Emperor’s offi cialdom (para. 3)</a:t>
            </a:r>
            <a:endParaRPr lang="en-US" altLang="zh-CN" sz="2800">
              <a:solidFill>
                <a:schemeClr val="tx1"/>
              </a:solidFill>
              <a:latin typeface="Times New Roman" panose="02020603050405020304" charset="0"/>
              <a:cs typeface="Times New Roman" panose="02020603050405020304" charset="0"/>
            </a:endParaRPr>
          </a:p>
          <a:p>
            <a:pPr>
              <a:lnSpc>
                <a:spcPct val="100000"/>
              </a:lnSpc>
            </a:pPr>
            <a:r>
              <a:rPr lang="en-US" altLang="zh-CN" sz="2800">
                <a:solidFill>
                  <a:schemeClr val="tx1"/>
                </a:solidFill>
                <a:latin typeface="Times New Roman" panose="02020603050405020304" charset="0"/>
                <a:cs typeface="Times New Roman" panose="02020603050405020304" charset="0"/>
              </a:rPr>
              <a:t>imperial examination (para. 5)</a:t>
            </a:r>
            <a:endParaRPr lang="en-US" altLang="zh-CN" sz="2800">
              <a:solidFill>
                <a:schemeClr val="tx1"/>
              </a:solidFill>
              <a:latin typeface="Times New Roman" panose="02020603050405020304" charset="0"/>
              <a:cs typeface="Times New Roman" panose="02020603050405020304" charset="0"/>
            </a:endParaRPr>
          </a:p>
          <a:p>
            <a:pPr>
              <a:lnSpc>
                <a:spcPct val="100000"/>
              </a:lnSpc>
            </a:pPr>
            <a:r>
              <a:rPr lang="en-US" altLang="zh-CN" sz="2800">
                <a:solidFill>
                  <a:schemeClr val="tx1"/>
                </a:solidFill>
                <a:latin typeface="Times New Roman" panose="02020603050405020304" charset="0"/>
                <a:cs typeface="Times New Roman" panose="02020603050405020304" charset="0"/>
              </a:rPr>
              <a:t>crowned “sheep” (para. 7)</a:t>
            </a:r>
            <a:endParaRPr lang="en-US" altLang="zh-CN" sz="2800">
              <a:solidFill>
                <a:schemeClr val="tx1"/>
              </a:solidFill>
              <a:latin typeface="Times New Roman" panose="02020603050405020304" charset="0"/>
              <a:cs typeface="Times New Roman" panose="02020603050405020304" charset="0"/>
            </a:endParaRPr>
          </a:p>
          <a:p>
            <a:pPr>
              <a:lnSpc>
                <a:spcPct val="100000"/>
              </a:lnSpc>
            </a:pPr>
            <a:r>
              <a:rPr lang="en-US" altLang="zh-CN" sz="2800">
                <a:solidFill>
                  <a:schemeClr val="tx1"/>
                </a:solidFill>
                <a:latin typeface="Times New Roman" panose="02020603050405020304" charset="0"/>
                <a:cs typeface="Times New Roman" panose="02020603050405020304" charset="0"/>
              </a:rPr>
              <a:t>grassroots (para. 8)</a:t>
            </a:r>
            <a:endParaRPr lang="en-US" altLang="zh-CN" sz="2800">
              <a:solidFill>
                <a:schemeClr val="tx1"/>
              </a:solidFill>
              <a:latin typeface="Times New Roman" panose="02020603050405020304" charset="0"/>
              <a:cs typeface="Times New Roman" panose="02020603050405020304" charset="0"/>
            </a:endParaRPr>
          </a:p>
          <a:p>
            <a:pPr>
              <a:lnSpc>
                <a:spcPct val="100000"/>
              </a:lnSpc>
            </a:pPr>
            <a:r>
              <a:rPr lang="en-US" altLang="zh-CN" sz="2800">
                <a:solidFill>
                  <a:schemeClr val="tx1"/>
                </a:solidFill>
                <a:latin typeface="Times New Roman" panose="02020603050405020304" charset="0"/>
                <a:cs typeface="Times New Roman" panose="02020603050405020304" charset="0"/>
              </a:rPr>
              <a:t>agents (para. 10)</a:t>
            </a:r>
            <a:endParaRPr lang="en-US" altLang="zh-CN" sz="28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2"/>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2.xml><?xml version="1.0" encoding="utf-8"?>
<p:tagLst xmlns:p="http://schemas.openxmlformats.org/presentationml/2006/main">
  <p:tag name="KSO_WM_BEAUTIFY_FLAG" val="#wm#"/>
  <p:tag name="KSO_WM_TEMPLATE_CATEGORY" val="custom"/>
  <p:tag name="KSO_WM_TEMPLATE_INDEX" val="2020508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4.xml><?xml version="1.0" encoding="utf-8"?>
<p:tagLst xmlns:p="http://schemas.openxmlformats.org/presentationml/2006/main">
  <p:tag name="KSO_WM_BEAUTIFY_FLAG" val="#wm#"/>
  <p:tag name="KSO_WM_TEMPLATE_CATEGORY" val="custom"/>
  <p:tag name="KSO_WM_TEMPLATE_INDEX" val="2020508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7.xml><?xml version="1.0" encoding="utf-8"?>
<p:tagLst xmlns:p="http://schemas.openxmlformats.org/presentationml/2006/main">
  <p:tag name="KSO_WM_BEAUTIFY_FLAG" val="#wm#"/>
  <p:tag name="KSO_WM_TEMPLATE_CATEGORY" val="custom"/>
  <p:tag name="KSO_WM_TEMPLATE_INDEX" val="2020508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9.xml><?xml version="1.0" encoding="utf-8"?>
<p:tagLst xmlns:p="http://schemas.openxmlformats.org/presentationml/2006/main">
  <p:tag name="KSO_WM_BEAUTIFY_FLAG" val="#wm#"/>
  <p:tag name="KSO_WM_TEMPLATE_CATEGORY" val="custom"/>
  <p:tag name="KSO_WM_TEMPLATE_INDEX" val="2020508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1.xml><?xml version="1.0" encoding="utf-8"?>
<p:tagLst xmlns:p="http://schemas.openxmlformats.org/presentationml/2006/main">
  <p:tag name="KSO_WM_BEAUTIFY_FLAG" val="#wm#"/>
  <p:tag name="KSO_WM_TEMPLATE_CATEGORY" val="custom"/>
  <p:tag name="KSO_WM_TEMPLATE_INDEX" val="2020508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4.xml><?xml version="1.0" encoding="utf-8"?>
<p:tagLst xmlns:p="http://schemas.openxmlformats.org/presentationml/2006/main">
  <p:tag name="KSO_WM_BEAUTIFY_FLAG" val="#wm#"/>
  <p:tag name="KSO_WM_TEMPLATE_CATEGORY" val="custom"/>
  <p:tag name="KSO_WM_TEMPLATE_INDEX" val="2020508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7.xml><?xml version="1.0" encoding="utf-8"?>
<p:tagLst xmlns:p="http://schemas.openxmlformats.org/presentationml/2006/main">
  <p:tag name="KSO_WM_BEAUTIFY_FLAG" val="#wm#"/>
  <p:tag name="KSO_WM_TEMPLATE_CATEGORY" val="custom"/>
  <p:tag name="KSO_WM_TEMPLATE_INDEX" val="2020508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BEAUTIFY_FLAG" val="#wm#"/>
  <p:tag name="KSO_WM_TEMPLATE_CATEGORY" val="custom"/>
  <p:tag name="KSO_WM_TEMPLATE_INDEX" val="2020508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3.xml><?xml version="1.0" encoding="utf-8"?>
<p:tagLst xmlns:p="http://schemas.openxmlformats.org/presentationml/2006/main">
  <p:tag name="KSO_WM_BEAUTIFY_FLAG" val="#wm#"/>
  <p:tag name="KSO_WM_TEMPLATE_CATEGORY" val="custom"/>
  <p:tag name="KSO_WM_TEMPLATE_INDEX" val="2020508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6.xml><?xml version="1.0" encoding="utf-8"?>
<p:tagLst xmlns:p="http://schemas.openxmlformats.org/presentationml/2006/main">
  <p:tag name="KSO_WM_BEAUTIFY_FLAG" val="#wm#"/>
  <p:tag name="KSO_WM_TEMPLATE_CATEGORY" val="custom"/>
  <p:tag name="KSO_WM_TEMPLATE_INDEX" val="2020508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9.xml><?xml version="1.0" encoding="utf-8"?>
<p:tagLst xmlns:p="http://schemas.openxmlformats.org/presentationml/2006/main">
  <p:tag name="KSO_WM_BEAUTIFY_FLAG" val="#wm#"/>
  <p:tag name="KSO_WM_TEMPLATE_CATEGORY" val="custom"/>
  <p:tag name="KSO_WM_TEMPLATE_INDEX" val="2020508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ISCONTENTSTITLE" val="0"/>
  <p:tag name="KSO_WM_UNIT_ISNUMDGMTITLE" val="0"/>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081_1*a*1"/>
  <p:tag name="KSO_WM_TEMPLATE_CATEGORY" val="custom"/>
  <p:tag name="KSO_WM_TEMPLATE_INDEX" val="20205081"/>
  <p:tag name="KSO_WM_UNIT_LAYERLEVEL" val="1"/>
  <p:tag name="KSO_WM_TAG_VERSION" val="1.0"/>
  <p:tag name="KSO_WM_BEAUTIFY_FLAG" val="#wm#"/>
</p:tagLst>
</file>

<file path=ppt/tags/tag64.xml><?xml version="1.0" encoding="utf-8"?>
<p:tagLst xmlns:p="http://schemas.openxmlformats.org/presentationml/2006/main">
  <p:tag name="KSO_WM_UNIT_ISCONTENTSTITLE" val="0"/>
  <p:tag name="KSO_WM_UNIT_ISNUMDGMTITLE" val="0"/>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6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67.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68.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69.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1.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2.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3.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4.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5.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6.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7.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8.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9.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1.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2.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3.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4.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5.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6.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87.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88.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89.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91.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92.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93.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6.xml><?xml version="1.0" encoding="utf-8"?>
<p:tagLst xmlns:p="http://schemas.openxmlformats.org/presentationml/2006/main">
  <p:tag name="KSO_WM_BEAUTIFY_FLAG" val="#wm#"/>
  <p:tag name="KSO_WM_TEMPLATE_CATEGORY" val="custom"/>
  <p:tag name="KSO_WM_TEMPLATE_INDEX" val="2020508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9.xml><?xml version="1.0" encoding="utf-8"?>
<p:tagLst xmlns:p="http://schemas.openxmlformats.org/presentationml/2006/main">
  <p:tag name="KSO_WM_BEAUTIFY_FLAG" val="#wm#"/>
  <p:tag name="KSO_WM_TEMPLATE_CATEGORY" val="custom"/>
  <p:tag name="KSO_WM_TEMPLATE_INDEX" val="20205081"/>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5201</Words>
  <Application>WPS 演示</Application>
  <PresentationFormat>宽屏</PresentationFormat>
  <Paragraphs>138</Paragraphs>
  <Slides>22</Slides>
  <Notes>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22</vt:i4>
      </vt:variant>
    </vt:vector>
  </HeadingPairs>
  <TitlesOfParts>
    <vt:vector size="34" baseType="lpstr">
      <vt:lpstr>Arial</vt:lpstr>
      <vt:lpstr>宋体</vt:lpstr>
      <vt:lpstr>Wingdings</vt:lpstr>
      <vt:lpstr>Wingdings</vt:lpstr>
      <vt:lpstr>微软雅黑</vt:lpstr>
      <vt:lpstr>Impact</vt:lpstr>
      <vt:lpstr>Calibri</vt:lpstr>
      <vt:lpstr>Roboto Light</vt:lpstr>
      <vt:lpstr>Times New Roman</vt:lpstr>
      <vt:lpstr>Arial Unicode MS</vt:lpstr>
      <vt:lpstr>Segoe Print</vt:lpstr>
      <vt:lpstr>WPS</vt:lpstr>
      <vt:lpstr>Chapter Five Lesson 9. Chinese Mass Media </vt:lpstr>
      <vt:lpstr>PowerPoint 演示文稿</vt:lpstr>
      <vt:lpstr>PowerPoint 演示文稿</vt:lpstr>
      <vt:lpstr>Learning Goal</vt:lpstr>
      <vt:lpstr>PowerPoint 演示文稿</vt:lpstr>
      <vt:lpstr>Background and Gist </vt:lpstr>
      <vt:lpstr>PowerPoint 演示文稿</vt:lpstr>
      <vt:lpstr>Before Reading</vt:lpstr>
      <vt:lpstr>PowerPoint 演示文稿</vt:lpstr>
      <vt:lpstr>PowerPoint 演示文稿</vt:lpstr>
      <vt:lpstr>While Reading —Structure</vt:lpstr>
      <vt:lpstr>PowerPoint 演示文稿</vt:lpstr>
      <vt:lpstr>PowerPoint 演示文稿</vt:lpstr>
      <vt:lpstr>PowerPoint 演示文稿</vt:lpstr>
      <vt:lpstr>After Reading</vt:lpstr>
      <vt:lpstr>1. When a particular medium is diffused and employed, it often brings significant space changes. Why?</vt:lpstr>
      <vt:lpstr>2. What are the author’s concepts of public and private space? </vt:lpstr>
      <vt:lpstr>3. When the modern mass media such as newspapers and broadcasting were introduced to China, what did the Chinese intellectuals like to do?</vt:lpstr>
      <vt:lpstr>PowerPoint 演示文稿</vt:lpstr>
      <vt:lpstr>Discussion</vt:lpstr>
      <vt:lpstr>PowerPoint 演示文稿</vt:lpstr>
      <vt:lpstr>Homework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夏百娜</cp:lastModifiedBy>
  <cp:revision>188</cp:revision>
  <dcterms:created xsi:type="dcterms:W3CDTF">2019-06-19T02:08:00Z</dcterms:created>
  <dcterms:modified xsi:type="dcterms:W3CDTF">2025-08-01T23:58:35Z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2052-12.1.0.21915</vt:lpwstr>
  </property>
  <property fmtid="{D5CDD505-2E9C-101B-9397-08002B2CF9AE}" pid="3" name="ICV">
    <vt:lpwstr>0EAA433E775140108BD215D6C92B255E_11</vt:lpwstr>
  </property>
</Properties>
</file>